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0" r:id="rId3"/>
    <p:sldMasterId id="2147483692" r:id="rId4"/>
  </p:sldMasterIdLst>
  <p:notesMasterIdLst>
    <p:notesMasterId r:id="rId31"/>
  </p:notesMasterIdLst>
  <p:handoutMasterIdLst>
    <p:handoutMasterId r:id="rId32"/>
  </p:handoutMasterIdLst>
  <p:sldIdLst>
    <p:sldId id="4280" r:id="rId5"/>
    <p:sldId id="4355" r:id="rId6"/>
    <p:sldId id="4356" r:id="rId7"/>
    <p:sldId id="4331" r:id="rId8"/>
    <p:sldId id="4357" r:id="rId9"/>
    <p:sldId id="4377" r:id="rId10"/>
    <p:sldId id="3782" r:id="rId11"/>
    <p:sldId id="4004" r:id="rId12"/>
    <p:sldId id="4006" r:id="rId13"/>
    <p:sldId id="3980" r:id="rId14"/>
    <p:sldId id="4008" r:id="rId15"/>
    <p:sldId id="4007" r:id="rId16"/>
    <p:sldId id="3783" r:id="rId17"/>
    <p:sldId id="3768" r:id="rId18"/>
    <p:sldId id="3769" r:id="rId19"/>
    <p:sldId id="3770" r:id="rId20"/>
    <p:sldId id="3771" r:id="rId21"/>
    <p:sldId id="3772" r:id="rId22"/>
    <p:sldId id="3773" r:id="rId23"/>
    <p:sldId id="3774" r:id="rId24"/>
    <p:sldId id="3775" r:id="rId25"/>
    <p:sldId id="3776" r:id="rId26"/>
    <p:sldId id="3777" r:id="rId27"/>
    <p:sldId id="3779" r:id="rId28"/>
    <p:sldId id="3780" r:id="rId29"/>
    <p:sldId id="431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Pergher" initials="VP" lastIdx="1" clrIdx="0">
    <p:extLst>
      <p:ext uri="{19B8F6BF-5375-455C-9EA6-DF929625EA0E}">
        <p15:presenceInfo xmlns:p15="http://schemas.microsoft.com/office/powerpoint/2012/main" userId="f995946c5414d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70AD47"/>
    <a:srgbClr val="FFE699"/>
    <a:srgbClr val="00F296"/>
    <a:srgbClr val="00995D"/>
    <a:srgbClr val="005032"/>
    <a:srgbClr val="F2F2F2"/>
    <a:srgbClr val="00C459"/>
    <a:srgbClr val="D9D9D9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206" autoAdjust="0"/>
  </p:normalViewPr>
  <p:slideViewPr>
    <p:cSldViewPr snapToGrid="0">
      <p:cViewPr varScale="1">
        <p:scale>
          <a:sx n="71" d="100"/>
          <a:sy n="71" d="100"/>
        </p:scale>
        <p:origin x="696" y="96"/>
      </p:cViewPr>
      <p:guideLst>
        <p:guide orient="horz" pos="890"/>
        <p:guide pos="3182"/>
        <p:guide orient="horz" pos="4065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57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Plano%20S&#227;o%20Camilo\2024\ANS\Processamento\Plano%20S&#227;o%20Camilo%20-%20Formul&#225;rio%20B%20ANS%20Qualificada%20-%202024%20(Base%202023)%20-%20Processamento%20A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67-4656-B16A-4297B91BD28A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67-4656-B16A-4297B91BD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40.441176470588239</c:v>
                </c:pt>
                <c:pt idx="1">
                  <c:v>59.558823529411761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67-4656-B16A-4297B91BD28A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59.558823529411761</c:v>
                </c:pt>
                <c:pt idx="1">
                  <c:v>40.441176470588239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67-4656-B16A-4297B91BD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B1-47B1-8074-D8EF6798DE4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B1-47B1-8074-D8EF6798DE4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B1-47B1-8074-D8EF6798DE4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B1-47B1-8074-D8EF6798DE4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B1-47B1-8074-D8EF6798DE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2B1-47B1-8074-D8EF6798DE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2B1-47B1-8074-D8EF6798DE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23.423423423423422</c:v>
                </c:pt>
                <c:pt idx="1">
                  <c:v>41.441441441441441</c:v>
                </c:pt>
                <c:pt idx="2">
                  <c:v>24.324324324324326</c:v>
                </c:pt>
                <c:pt idx="3">
                  <c:v>8.1081081081081088</c:v>
                </c:pt>
                <c:pt idx="4">
                  <c:v>2.7027027027027026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B1-47B1-8074-D8EF6798D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84292511332218E-2"/>
                  <c:y val="-0.217314723352389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E2-4B07-A0CC-FFEFD12493F8}"/>
                </c:ext>
              </c:extLst>
            </c:dLbl>
            <c:dLbl>
              <c:idx val="1"/>
              <c:layout>
                <c:manualLayout>
                  <c:x val="-4.6762185169483959E-2"/>
                  <c:y val="-0.208152269296182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E2-4B07-A0CC-FFEFD1249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68.75</c:v>
                </c:pt>
                <c:pt idx="1">
                  <c:v>62.676056338028168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E2-4B07-A0CC-FFEFD12493F8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31.25</c:v>
                </c:pt>
                <c:pt idx="1">
                  <c:v>37.323943661971832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2-4B07-A0CC-FFEFD1249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5"/>
          <c:dPt>
            <c:idx val="0"/>
            <c:bubble3D val="0"/>
            <c:explosion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0D-4FCE-9F0E-E747A697AEEE}"/>
              </c:ext>
            </c:extLst>
          </c:dPt>
          <c:dPt>
            <c:idx val="1"/>
            <c:bubble3D val="0"/>
            <c:explosion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0D-4FCE-9F0E-E747A697AEE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0D-4FCE-9F0E-E747A697A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0D-4FCE-9F0E-E747A697A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BC-4FB2-849C-C542C2D0069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BC-4FB2-849C-C542C2D0069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BC-4FB2-849C-C542C2D0069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BC-4FB2-849C-C542C2D0069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BC-4FB2-849C-C542C2D0069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BC-4FB2-849C-C542C2D0069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BC-4FB2-849C-C542C2D006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20.212765957446805</c:v>
                </c:pt>
                <c:pt idx="1">
                  <c:v>50</c:v>
                </c:pt>
                <c:pt idx="2">
                  <c:v>23.404255319148938</c:v>
                </c:pt>
                <c:pt idx="3">
                  <c:v>3.1914893617021276</c:v>
                </c:pt>
                <c:pt idx="4">
                  <c:v>3.1914893617021276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2BC-4FB2-849C-C542C2D006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2800495454336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39-4B4B-8778-C7249CD1385C}"/>
                </c:ext>
              </c:extLst>
            </c:dLbl>
            <c:dLbl>
              <c:idx val="1"/>
              <c:layout>
                <c:manualLayout>
                  <c:x val="-4.6762185169483959E-2"/>
                  <c:y val="-0.261603425251083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39-4B4B-8778-C7249CD13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65.384615384615387</c:v>
                </c:pt>
                <c:pt idx="1">
                  <c:v>73.63636363636364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9-4B4B-8778-C7249CD1385C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34.615384615384613</c:v>
                </c:pt>
                <c:pt idx="1">
                  <c:v>26.36363636363636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39-4B4B-8778-C7249CD13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1C-44FA-A7D4-F60ADC1AE190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1C-44FA-A7D4-F60ADC1AE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80.555555555555571</c:v>
                </c:pt>
                <c:pt idx="1">
                  <c:v>78.75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1C-44FA-A7D4-F60ADC1AE190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19.444444444444429</c:v>
                </c:pt>
                <c:pt idx="1">
                  <c:v>21.25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1C-44FA-A7D4-F60ADC1AE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16-47B5-9A02-40263F212B2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16-47B5-9A02-40263F212B2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16-47B5-9A02-40263F212B2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16-47B5-9A02-40263F212B2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16-47B5-9A02-40263F212B2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16-47B5-9A02-40263F212B2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616-47B5-9A02-40263F212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28.35820895522388</c:v>
                </c:pt>
                <c:pt idx="1">
                  <c:v>51.119402985074622</c:v>
                </c:pt>
                <c:pt idx="2">
                  <c:v>17.164179104477611</c:v>
                </c:pt>
                <c:pt idx="3">
                  <c:v>3.3582089552238807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16-47B5-9A02-40263F212B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D5-49D8-8D5D-299B64B5B4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D5-49D8-8D5D-299B64B5B40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D5-49D8-8D5D-299B64B5B40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D5-49D8-8D5D-299B64B5B40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D5-49D8-8D5D-299B64B5B4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AD5-49D8-8D5D-299B64B5B4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15.648854961832063</c:v>
                </c:pt>
                <c:pt idx="1">
                  <c:v>53.81679389312977</c:v>
                </c:pt>
                <c:pt idx="2">
                  <c:v>3.4351145038167941</c:v>
                </c:pt>
                <c:pt idx="3">
                  <c:v>24.045801526717558</c:v>
                </c:pt>
                <c:pt idx="4">
                  <c:v>3.0534351145038165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AD5-49D8-8D5D-299B64B5B4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15.073529411764705</c:v>
                </c:pt>
                <c:pt idx="1">
                  <c:v>27.573529411764707</c:v>
                </c:pt>
                <c:pt idx="2">
                  <c:v>26.47058823529412</c:v>
                </c:pt>
                <c:pt idx="3">
                  <c:v>13.970588235294118</c:v>
                </c:pt>
                <c:pt idx="4">
                  <c:v>8.4558823529411775</c:v>
                </c:pt>
                <c:pt idx="5">
                  <c:v>8.4558823529411775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C-4A93-80A8-2F78D4A1F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7499575861005E-2"/>
          <c:y val="8.5927077616027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AB-4941-95FE-CDE38689E6F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AB-4941-95FE-CDE38689E6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AB-4941-95FE-CDE38689E6F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AB-4941-95FE-CDE38689E6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AB-4941-95FE-CDE38689E6F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AB-4941-95FE-CDE38689E6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50.996015936254977</c:v>
                </c:pt>
                <c:pt idx="1">
                  <c:v>22.310756972111552</c:v>
                </c:pt>
                <c:pt idx="2">
                  <c:v>25.89641434262948</c:v>
                </c:pt>
                <c:pt idx="3">
                  <c:v>0.79681274900398402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AB-4941-95FE-CDE38689E6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A9-4BC4-841F-EA7D8B2D3D8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A9-4BC4-841F-EA7D8B2D3D8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A9-4BC4-841F-EA7D8B2D3D8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A9-4BC4-841F-EA7D8B2D3D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A9-4BC4-841F-EA7D8B2D3D8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A9-4BC4-841F-EA7D8B2D3D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59.358288770053477</c:v>
                </c:pt>
                <c:pt idx="1">
                  <c:v>17.647058823529413</c:v>
                </c:pt>
                <c:pt idx="2">
                  <c:v>18.71657754010695</c:v>
                </c:pt>
                <c:pt idx="3">
                  <c:v>4.2780748663101598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A9-4BC4-841F-EA7D8B2D3D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26-402D-8707-A1B4D001574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26-402D-8707-A1B4D001574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26-402D-8707-A1B4D0015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8.2677165354330722</c:v>
                </c:pt>
                <c:pt idx="1">
                  <c:v>91.732283464566933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26-402D-8707-A1B4D0015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0B-4C38-B7A4-7023885250D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0B-4C38-B7A4-7023885250D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0B-4C38-B7A4-7023885250D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0B-4C38-B7A4-7023885250D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0B-4C38-B7A4-7023885250D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0B-4C38-B7A4-7023885250D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0B-4C38-B7A4-7023885250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35.573122529644266</c:v>
                </c:pt>
                <c:pt idx="1">
                  <c:v>42.292490118577078</c:v>
                </c:pt>
                <c:pt idx="2">
                  <c:v>13.83399209486166</c:v>
                </c:pt>
                <c:pt idx="3">
                  <c:v>7.5098814229249005</c:v>
                </c:pt>
                <c:pt idx="4">
                  <c:v>0.79051383399209485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90B-4C38-B7A4-7023885250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A-436B-AD3F-9D1479F99EEE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A-436B-AD3F-9D1479F99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77.083333333333343</c:v>
                </c:pt>
                <c:pt idx="1">
                  <c:v>78.343949044585997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3A-436B-AD3F-9D1479F99EEE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22.916666666666657</c:v>
                </c:pt>
                <c:pt idx="1">
                  <c:v>21.656050955414003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3A-436B-AD3F-9D1479F99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DF-4C26-A9D2-DAC2D8FBDE3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DF-4C26-A9D2-DAC2D8FBDE3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DF-4C26-A9D2-DAC2D8FBDE3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DF-4C26-A9D2-DAC2D8FBDE3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DF-4C26-A9D2-DAC2D8FBDE3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DF-4C26-A9D2-DAC2D8FBDE3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8DF-4C26-A9D2-DAC2D8FBDE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18.032786885245901</c:v>
                </c:pt>
                <c:pt idx="1">
                  <c:v>32.377049180327873</c:v>
                </c:pt>
                <c:pt idx="2">
                  <c:v>29.918032786885245</c:v>
                </c:pt>
                <c:pt idx="3">
                  <c:v>12.704918032786885</c:v>
                </c:pt>
                <c:pt idx="4">
                  <c:v>6.9672131147540979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DF-4C26-A9D2-DAC2D8FBDE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169208682992978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C7-4297-BE9D-575A62E1E7DF}"/>
                </c:ext>
              </c:extLst>
            </c:dLbl>
            <c:dLbl>
              <c:idx val="1"/>
              <c:layout>
                <c:manualLayout>
                  <c:x val="-6.2581823028493203E-2"/>
                  <c:y val="-0.160046228936772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C7-4297-BE9D-575A62E1E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48.35164835164835</c:v>
                </c:pt>
                <c:pt idx="1">
                  <c:v>51.633986928104569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C7-4297-BE9D-575A62E1E7DF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51.64835164835165</c:v>
                </c:pt>
                <c:pt idx="1">
                  <c:v>48.366013071895431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C7-4297-BE9D-575A62E1E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84C1E33-F4CA-C85B-A7ED-143F19260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775084-4002-5EA4-92A9-35C8E7F22A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2BC9-7473-4298-A122-DBEBE5484C08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EB2955-B518-6FD1-A08F-C3A9E8C56D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D8367D-923F-2C7C-1B3F-7B18E88D6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F0C79-0751-43C7-9199-CE853232C1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30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08/04/2024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B2498-CB5D-C20F-4B96-493D519E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BB520D-C2CF-01D5-EDB1-508E4BEBD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000DAD-31EA-A4F0-5E46-3B8CD8807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355F3A-7B66-46A5-EB58-9F1C33E3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9265BF-FC1C-E759-DB6A-A95FE1F6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76FA2F-9EC2-9FF4-AAD7-04F7A0C5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2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FC883-07D1-D2E5-1DB7-DD7B70E7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934F9E-BB56-7819-0AF9-B22F5151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261C3B-EA59-6863-29E9-4247EE58F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1AD5DB-EA2C-3A0C-60F5-3D5115F04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60BE91-E1C6-BCBA-7CEA-26226B2DD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9159B6-E434-2374-2DDF-D3DFDD4E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93DE54-96E5-EA7B-20C1-EBD3297A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89F1B1-E223-0F97-BED2-46EE1CF2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7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E21EC-50C7-1AC2-CEEA-E0F4EC8B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9CDB0B-6F7C-F40D-90BB-01F279BE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F4A4E0-3945-2F1A-DA7C-467EF3EF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03343B-8ABB-D34A-D1D0-CEC84893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06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03C71E-D51A-39D8-A2D1-B7CC450A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AE0F03-F446-7863-4A08-9AC39522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85264A-BF47-6334-FFEA-4A1979AA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28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2E83-01F1-4975-2715-9A5B8CA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E2114-56A6-BF65-56E0-D4DFB062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080C9B-993C-8D28-79A9-3764DE770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763F90-2A0B-BBDD-5081-F28615CB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210BD6-1CD7-C749-34D7-882E61D1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DC0F16-1415-FF43-6FB5-ACAACBAC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6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080D6-20EA-6F28-CC47-91BCC2DF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90574C-BF4E-A6C6-5270-E313957A2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A98262-6798-65C5-8B72-9EBBA4FB8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B2A60E-933C-DD44-3B1E-8A899F62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971E72-D3DF-068D-C418-AD48A673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61D567-0A8C-33A8-9FBD-1449BC71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3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E1E7E-9909-1568-0441-376AB93D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333D93-EA3B-E436-A30B-25584C661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1C8771-923B-92A7-010D-8288E8A7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60D75B-1C2D-148E-B764-D7325E18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D8143B-028D-719B-CF8C-30DC1A51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96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675869-880B-3A6D-7DD7-4D322535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20EE9C-43F0-37F9-BD05-00A92D2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CBA57E-5277-2148-1298-79CA71C4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63745-8995-9FD7-9214-A43CB7544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51450-EED9-1548-C4E4-0EAF2F2DE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298C4-734B-39E7-A39A-560D4B02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4E8D53-57CE-98F1-9959-61690F41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574607-3393-9B1D-45A4-A264975F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37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0AA34-3DD6-E4FE-7E1A-C020001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121441-7E89-D7EE-F406-BA560612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C90C09-1F51-9D6C-AC1E-156F2233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40095C-BB6E-0F55-A184-4FBD10EA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D2DD8D-B8FA-2684-DE8B-28DA37CB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80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D6AAA-06D4-2AB7-789D-C25433D1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7ACB79-A2D0-DD97-C780-90F31553F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648013-DE6B-12EB-6543-54A08F61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CD25B-6621-DC3D-D6D9-18BE017A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D8F01F-D15A-3607-E869-77B1E27A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34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E3665-FB49-CA50-0930-05711E79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F054E-3642-7CBD-2CC0-9D74A10BA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F88383-3078-1957-01EF-AB294D64E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A6249E-44E7-A2D4-090E-71E5C1E2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D42209-503A-BE23-D90F-7D106B71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76111E-2EA8-82D6-D987-1F97B0E2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79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EB4E5-98C0-0B0F-C05C-BCAECBF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A2A01F-4FC1-F0B6-A4F5-ED5A05D57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1A5D48-3909-CC62-6880-7998AC964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0CD7CD-5064-1CBD-5D96-0005ED09E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EF4345-EB57-27F6-670F-7926F84B1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F64018-766B-B470-3D6A-8BB2D0F0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0E665FB-B9B7-B99D-67CC-F345C3EA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DB4635-AB2A-875D-83A3-05E4CB8D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11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D0613-D2B4-9C77-8B89-E991AF1A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F55371-117C-AEBD-CBF6-E0DEF127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4A14F5-39C4-E741-D3B7-081E5EAA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AA99EA-C2E4-C5EE-DB81-34F5666C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33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05BA3B-CC56-70FA-B7AE-1AFF82BB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53EED0-389A-B9C8-B593-6BE6F46C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0D1A9E-3D64-F767-2817-2245392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76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D56C1-783D-10EE-7963-F88B4B4C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3071D-2C6E-79EC-66D1-31E8C733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27862A-DE1C-896B-F103-E7B410D1D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39181B-49C0-F787-C852-84E4C3C8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9EE140-7988-BC55-3372-817C791D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CB866F-8B33-5E51-0125-D21E0FA7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15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D2E3D-6C95-CEFD-42E2-8B9B8674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79D6B2-8F16-1A0E-7A6B-D0EFD622F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F04F5C-7212-1AAC-C88B-B84D21E7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E52DE-8F57-29ED-2517-96FE3D74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58D2E8-A8E0-858A-A636-FC8B8B0D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E57CA1-CBA3-7926-7BF3-DF6C96B6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0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54DF-43BB-7D6B-33B4-CEC94392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EF75C9-DEBC-F5B7-4C92-1EBA362C7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15BDD-D181-E6D5-9084-0D4B3BE0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A33D1-9EC7-3D84-4BB2-BEE11088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2EA793-79B7-3988-D1F3-08805870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70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C9134-0F46-6FA8-6789-A41BF3430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074BE9-4811-D757-1D1C-F36DCA7D1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D49227-7008-9734-3DE9-0C813A50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2EC9A4-046E-91E2-3581-F9368E9D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75052-4009-0AA9-EE3D-C99CED7B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196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9CC5A-2B94-1250-5DB0-3C30F09CF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2E8C78-FF8D-3482-D86D-EC03EC2AD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6C8B84-E029-E695-CC31-E6221BF0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28CA58-0039-29C4-ADAD-74A2209D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68A0C1-9015-1514-9367-ED6FF2C1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12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DE71F-704E-16B9-7333-E57FBBE6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F641FB-839C-677E-9099-F178BB597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EE8C07-01CE-1AF2-0016-DA5E59B3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D4098B-21A3-6570-D1B3-137A1D34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FBB847-0C66-56A6-1A07-91D9023B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1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69F24-2B66-00E1-4DE0-7DB52121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FC1F01-8B20-6DB6-526D-F87FEBCF7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0C8CBA-3335-A913-63C3-D620A117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102100-D091-A14B-8278-40A0AFF8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6CF54C-3CF5-7A3C-3C71-1426BAE7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247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7FC99-B80C-B2AC-A286-EBCEF7E1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C890B8-CED9-4208-E394-C0871D6FE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EB3475-4706-BA27-A037-1FE5B0ABB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5E84F2-BF7C-1335-7C77-8AFE561B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734C08-2515-5960-BDD9-DB4D7DB7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73D517-67ED-7539-F3D7-C4512910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355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FB413-2C8E-0B8C-E92B-CD601320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7F813E-C6B0-6AE3-AAD6-B25CB9894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614DC0-C1B2-27C7-D906-8F8DE0756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04D326-AAFF-59A8-B34D-8A903545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69DC3F-FF9F-0912-AED7-B021CE041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52EB611-AB8C-7275-2C1F-355ED998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69995E-944E-C303-64DD-CE00EB1F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348FAE-1ECB-A5BF-B24C-B4A562B4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03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3EBF5-11B9-C4B1-7640-EA8C4CB5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AAC66D-F651-A0EB-430A-D4042DB0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FAAFDE-0DB0-BD8A-DE9E-B01C0FAB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EA7B13-346E-697B-CF5A-D724913B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354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DB649A-511F-8798-CFD2-CEA97174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D5895F-2398-AACE-03B6-BE7761C7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B27AFF-A315-D088-C674-98E6AD52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854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E5768-8234-4269-A0BD-B5D9BC09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DEA5C-160B-FCED-73F0-DB5B07B46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90D0FB-72C5-19F5-1DDF-8D243D4D6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5ADF2D-149A-3036-BA81-1FB7A9E7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7CA4C8-0A8B-7482-53FB-746CC6D4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2CA332-04D1-25D4-02B6-1833829E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243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261F1-1797-1287-9751-29321D28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8D091E-7449-3D21-5694-F7B570367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34E0A9-9E1F-88D0-5A51-20620546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BCB55F-1DCA-F977-C186-5640A250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F3D786-2309-6FA3-645E-45CB0666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6A9225-3175-B481-D679-5EC25B79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262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525DB-1165-233C-420E-F2A2BDEC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3460AC-40C9-4056-1F7B-5BB29B24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99878F-31A1-CC7A-FB08-748894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9C1E24-9E1B-0EE6-6FE1-5CFE298D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359499-80C9-0AB1-4303-DDDC9E6E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CD8F1-1743-4F4E-DC12-C0C31393F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1800E7-4428-8462-4BBE-55A00C1A6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13FFC2-EED2-50F3-61BB-0F76AAAF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C9DA2-2C74-4073-8C33-51CCB9E9198F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645B49-2C91-5D79-7438-CA76D1B3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7F026C-B0B9-37A7-DF14-AD646A4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BD05F5-AF2D-45B5-A9FF-0740FC1579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03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08/04/2024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F3A1B-9C77-8ADD-965A-25F931A70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034C9E-E61D-0F7A-BF7F-2AFADBC57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4B39C-633A-37D4-4A15-0FDD9794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0A6E5-24BF-B7DF-E681-DC2CA669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C73EBA-36E4-9263-9ECF-E0CF33A4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02F2C-0D5D-D480-90EF-F358BC29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AFC7BB-A3F3-836B-C389-C5AF57C4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D9E8E-AACD-E0FB-EDE1-2AC21C46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591574-233C-B4B8-7F85-999D4322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DE951-9176-9FAE-E782-D1018DAC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64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31663-ACD6-B5BC-EDFC-BE028C5D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4BE8E8-3147-BF7F-A3CF-F5E943FAC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9D57DF-2AD2-ED4F-6212-03EEAEB5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08/04/2024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2F0B95-B3C4-FD06-561C-6DBC73D6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2F594F-125B-6282-AA4F-6B8930DD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4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527E85-5CC4-73BE-876E-742E452916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65" y="-110195"/>
            <a:ext cx="2941452" cy="10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E877854-8D4A-EFB7-A208-FC9F2C49B9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42" y="6499208"/>
            <a:ext cx="7344816" cy="3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7E7460A-8677-A0E8-BB46-455CC7B14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22601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65E842-193E-A155-3C4B-6B72D7B649D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923" y="5902714"/>
            <a:ext cx="851357" cy="886096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0A1C110-A630-DADD-7439-5014B2E9921B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716FB7E3-1564-88A2-2D26-018380B73F74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19D071B-57F7-9728-BD9F-E6551BC2FEFA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5F3A51-F8C8-D8E8-B94E-26581DC74F5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65" y="-110195"/>
            <a:ext cx="2941452" cy="10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F8B2FD4-6C12-8C84-C53E-ED2DBDDEA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42" y="6499208"/>
            <a:ext cx="7344816" cy="3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ED7E321-7832-EAF5-8B1C-35332DF5D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22601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1A876CA-F535-BE4B-38BB-AAC4D334E9A4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CE9052-517F-1665-23FD-6497ED714010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185C649-CDCD-7B0E-E779-3B0EA75029FF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2ABD65-1C30-4D62-DFC7-236934EE3E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65" y="-110195"/>
            <a:ext cx="2941452" cy="10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D9B5139-DB47-92D9-32D7-ED3C83E801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42" y="6499208"/>
            <a:ext cx="7344816" cy="3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CB16934-FEAF-7C21-565A-C4CD5E013D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22601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7554BFF-499B-FBBD-7136-585C5090DB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923" y="5902714"/>
            <a:ext cx="851357" cy="886096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A7E337B-030F-79FB-4C31-D2DA990CF7CD}"/>
              </a:ext>
            </a:extLst>
          </p:cNvPr>
          <p:cNvCxnSpPr/>
          <p:nvPr userDrawn="1"/>
        </p:nvCxnSpPr>
        <p:spPr>
          <a:xfrm>
            <a:off x="586786" y="82592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F96B09-8ECC-BD76-AC4C-AE3FC2CE5FD6}"/>
              </a:ext>
            </a:extLst>
          </p:cNvPr>
          <p:cNvSpPr/>
          <p:nvPr userDrawn="1"/>
        </p:nvSpPr>
        <p:spPr>
          <a:xfrm>
            <a:off x="-8495" y="139338"/>
            <a:ext cx="313295" cy="686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740F43F-922D-7E27-3982-0CE5AB214C49}"/>
              </a:ext>
            </a:extLst>
          </p:cNvPr>
          <p:cNvSpPr/>
          <p:nvPr userDrawn="1"/>
        </p:nvSpPr>
        <p:spPr>
          <a:xfrm>
            <a:off x="361027" y="139338"/>
            <a:ext cx="156648" cy="686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9AB5C33-7509-02F6-A2B7-2812E0AC63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65" y="-110195"/>
            <a:ext cx="2941452" cy="10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1.sv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1.svg"/><Relationship Id="rId7" Type="http://schemas.openxmlformats.org/officeDocument/2006/relationships/chart" Target="../charts/chart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2024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2023)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68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40E626E-F93F-B2F4-F676-9B92F970D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14" y="617053"/>
            <a:ext cx="2941452" cy="10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94647"/>
              </p:ext>
            </p:extLst>
          </p:nvPr>
        </p:nvGraphicFramePr>
        <p:xfrm>
          <a:off x="664473" y="4201409"/>
          <a:ext cx="11007602" cy="2386073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121759"/>
              </p:ext>
            </p:extLst>
          </p:nvPr>
        </p:nvGraphicFramePr>
        <p:xfrm>
          <a:off x="664473" y="1694336"/>
          <a:ext cx="11007602" cy="2322237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973707"/>
              </p:ext>
            </p:extLst>
          </p:nvPr>
        </p:nvGraphicFramePr>
        <p:xfrm>
          <a:off x="664473" y="3497803"/>
          <a:ext cx="10761086" cy="246464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41068"/>
              </p:ext>
            </p:extLst>
          </p:nvPr>
        </p:nvGraphicFramePr>
        <p:xfrm>
          <a:off x="664473" y="1829942"/>
          <a:ext cx="10761086" cy="144452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61391"/>
              </p:ext>
            </p:extLst>
          </p:nvPr>
        </p:nvGraphicFramePr>
        <p:xfrm>
          <a:off x="595607" y="4218211"/>
          <a:ext cx="11000785" cy="194072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63974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12B7769-5726-7DF6-2402-66BAB9C53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84229"/>
              </p:ext>
            </p:extLst>
          </p:nvPr>
        </p:nvGraphicFramePr>
        <p:xfrm>
          <a:off x="119327" y="1176712"/>
          <a:ext cx="2962584" cy="3308309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224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PONTA GROSSA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CONCORDIA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5462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FORTALEZA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084979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MACAPA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79354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SANTAREM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71547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JUAZEIRO DO NORTE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6997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UNIAO DA VITORIA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2729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ENCANTADO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50063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4332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PORTO UNIAO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50025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TAUBATE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4539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SOBRAL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0657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SAO MATEUS DO SUL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605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EFF0EE6-3F1E-893E-D75A-BE9A13972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46272"/>
              </p:ext>
            </p:extLst>
          </p:nvPr>
        </p:nvGraphicFramePr>
        <p:xfrm>
          <a:off x="5797820" y="1176712"/>
          <a:ext cx="5539752" cy="3510615"/>
        </p:xfrm>
        <a:graphic>
          <a:graphicData uri="http://schemas.openxmlformats.org/drawingml/2006/table">
            <a:tbl>
              <a:tblPr/>
              <a:tblGrid>
                <a:gridCol w="1836000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pt-BR"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D80EBFE-D20C-DBC4-F991-7D08FEE2D495}"/>
              </a:ext>
            </a:extLst>
          </p:cNvPr>
          <p:cNvSpPr txBox="1"/>
          <p:nvPr/>
        </p:nvSpPr>
        <p:spPr>
          <a:xfrm>
            <a:off x="566632" y="247828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681B47F-6E4D-9196-29AA-C923C7D0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45243"/>
              </p:ext>
            </p:extLst>
          </p:nvPr>
        </p:nvGraphicFramePr>
        <p:xfrm>
          <a:off x="3167487" y="1176712"/>
          <a:ext cx="2325168" cy="331700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13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190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190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28145"/>
                  </a:ext>
                </a:extLst>
              </a:tr>
              <a:tr h="2190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81882"/>
                  </a:ext>
                </a:extLst>
              </a:tr>
              <a:tr h="2190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09590"/>
                  </a:ext>
                </a:extLst>
              </a:tr>
              <a:tr h="2190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5667"/>
                  </a:ext>
                </a:extLst>
              </a:tr>
              <a:tr h="2190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496501"/>
                  </a:ext>
                </a:extLst>
              </a:tr>
              <a:tr h="2190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980557"/>
                  </a:ext>
                </a:extLst>
              </a:tr>
              <a:tr h="2190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72451"/>
                  </a:ext>
                </a:extLst>
              </a:tr>
              <a:tr h="2190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73550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7648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2415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10002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20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>
            <a:cxnSpLocks/>
          </p:cNvCxnSpPr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14854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226713" y="5172386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129801" y="902288"/>
            <a:ext cx="3475582" cy="4243389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153664"/>
              </p:ext>
            </p:extLst>
          </p:nvPr>
        </p:nvGraphicFramePr>
        <p:xfrm>
          <a:off x="500233" y="1497778"/>
          <a:ext cx="522922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434037"/>
              </p:ext>
            </p:extLst>
          </p:nvPr>
        </p:nvGraphicFramePr>
        <p:xfrm>
          <a:off x="-195609" y="1565048"/>
          <a:ext cx="5029200" cy="253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887FB0D-51A0-017F-9F24-63E64FCC01A8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096587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07329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52090"/>
              </p:ext>
            </p:extLst>
          </p:nvPr>
        </p:nvGraphicFramePr>
        <p:xfrm>
          <a:off x="64463" y="3668569"/>
          <a:ext cx="5976682" cy="803273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2040" y="4991909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963850"/>
              </p:ext>
            </p:extLst>
          </p:nvPr>
        </p:nvGraphicFramePr>
        <p:xfrm>
          <a:off x="6301217" y="1513837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5FDB1E-2CC3-4DE1-BB5C-A363073D9BD3}"/>
              </a:ext>
            </a:extLst>
          </p:cNvPr>
          <p:cNvSpPr txBox="1"/>
          <p:nvPr/>
        </p:nvSpPr>
        <p:spPr>
          <a:xfrm>
            <a:off x="147547" y="5451030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73,3%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teve maior índice de satisfação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 Por faixa etária quem melhor avaliou foram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chegando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95,2%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63,2%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DFCEF2-2E2D-6D2F-7D62-118A99D60C19}"/>
              </a:ext>
            </a:extLst>
          </p:cNvPr>
          <p:cNvSpPr/>
          <p:nvPr/>
        </p:nvSpPr>
        <p:spPr>
          <a:xfrm>
            <a:off x="9647969" y="2975935"/>
            <a:ext cx="2146046" cy="14226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AA15FB-204A-419B-63DB-D906B968D547}"/>
              </a:ext>
            </a:extLst>
          </p:cNvPr>
          <p:cNvSpPr/>
          <p:nvPr/>
        </p:nvSpPr>
        <p:spPr>
          <a:xfrm>
            <a:off x="9647969" y="4799482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Arredondado 12">
            <a:extLst>
              <a:ext uri="{FF2B5EF4-FFF2-40B4-BE49-F238E27FC236}">
                <a16:creationId xmlns:a16="http://schemas.microsoft.com/office/drawing/2014/main" id="{71BB389D-D282-47E0-B4BD-FD57E65DB1D0}"/>
              </a:ext>
            </a:extLst>
          </p:cNvPr>
          <p:cNvSpPr/>
          <p:nvPr/>
        </p:nvSpPr>
        <p:spPr>
          <a:xfrm>
            <a:off x="551070" y="1697754"/>
            <a:ext cx="900115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26,7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Arredondado 12">
            <a:extLst>
              <a:ext uri="{FF2B5EF4-FFF2-40B4-BE49-F238E27FC236}">
                <a16:creationId xmlns:a16="http://schemas.microsoft.com/office/drawing/2014/main" id="{9941FB22-B8F4-4DA6-81C3-8A8A029FD401}"/>
              </a:ext>
            </a:extLst>
          </p:cNvPr>
          <p:cNvSpPr/>
          <p:nvPr/>
        </p:nvSpPr>
        <p:spPr>
          <a:xfrm>
            <a:off x="2613219" y="1700135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73,3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550896"/>
              </p:ext>
            </p:extLst>
          </p:nvPr>
        </p:nvGraphicFramePr>
        <p:xfrm>
          <a:off x="52045" y="1788812"/>
          <a:ext cx="4776629" cy="238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D5AB93F-F2B1-0198-F2F9-8857DD3749F5}"/>
              </a:ext>
            </a:extLst>
          </p:cNvPr>
          <p:cNvSpPr/>
          <p:nvPr/>
        </p:nvSpPr>
        <p:spPr>
          <a:xfrm>
            <a:off x="72571" y="5409495"/>
            <a:ext cx="12045600" cy="1255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438788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4602"/>
              </p:ext>
            </p:extLst>
          </p:nvPr>
        </p:nvGraphicFramePr>
        <p:xfrm>
          <a:off x="117211" y="4522114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187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6,00.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5958" y="4978098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37819"/>
              </p:ext>
            </p:extLst>
          </p:nvPr>
        </p:nvGraphicFramePr>
        <p:xfrm>
          <a:off x="6287508" y="1478868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465036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ambos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85,8%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atenção imediata quando necessitou,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tângulo Arredondado 12">
            <a:extLst>
              <a:ext uri="{FF2B5EF4-FFF2-40B4-BE49-F238E27FC236}">
                <a16:creationId xmlns:a16="http://schemas.microsoft.com/office/drawing/2014/main" id="{4A0A3265-65D3-45EC-ABD9-75A9369A4443}"/>
              </a:ext>
            </a:extLst>
          </p:cNvPr>
          <p:cNvSpPr/>
          <p:nvPr/>
        </p:nvSpPr>
        <p:spPr>
          <a:xfrm>
            <a:off x="301349" y="1874187"/>
            <a:ext cx="892971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23,0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Arredondado 12">
            <a:extLst>
              <a:ext uri="{FF2B5EF4-FFF2-40B4-BE49-F238E27FC236}">
                <a16:creationId xmlns:a16="http://schemas.microsoft.com/office/drawing/2014/main" id="{3E50F88D-4175-42E4-A8E9-2131C3F55D50}"/>
              </a:ext>
            </a:extLst>
          </p:cNvPr>
          <p:cNvSpPr/>
          <p:nvPr/>
        </p:nvSpPr>
        <p:spPr>
          <a:xfrm>
            <a:off x="2692111" y="1864662"/>
            <a:ext cx="806570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77,0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E4EA64-CDF9-B8EA-81A4-4AD2E94C8909}"/>
              </a:ext>
            </a:extLst>
          </p:cNvPr>
          <p:cNvSpPr/>
          <p:nvPr/>
        </p:nvSpPr>
        <p:spPr>
          <a:xfrm>
            <a:off x="9650930" y="4763921"/>
            <a:ext cx="2146046" cy="14226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8D4875-B70B-7104-B476-9A5F312B98FF}"/>
              </a:ext>
            </a:extLst>
          </p:cNvPr>
          <p:cNvSpPr/>
          <p:nvPr/>
        </p:nvSpPr>
        <p:spPr>
          <a:xfrm>
            <a:off x="9650930" y="2953455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48537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83019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8774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4880AE-DC5E-46D5-9DCF-FC7092B2101B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saúde, enquanto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ter recebido comunicação, um índice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gênero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foi o que mais recebeu comunicados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11,4%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positivas.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22,7%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dos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97,3%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receberam algum tipo de comunicação do plano nos últimos 12 meses.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EE419E-4934-1DEA-5E57-18254408C65E}"/>
              </a:ext>
            </a:extLst>
          </p:cNvPr>
          <p:cNvSpPr/>
          <p:nvPr/>
        </p:nvSpPr>
        <p:spPr>
          <a:xfrm>
            <a:off x="10001809" y="4573809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9303" y="4988209"/>
            <a:ext cx="638645" cy="63864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810DDCA-BABF-DD04-A472-4F3C21208B53}"/>
              </a:ext>
            </a:extLst>
          </p:cNvPr>
          <p:cNvSpPr/>
          <p:nvPr/>
        </p:nvSpPr>
        <p:spPr>
          <a:xfrm>
            <a:off x="8314810" y="4180281"/>
            <a:ext cx="1724963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291989"/>
              </p:ext>
            </p:extLst>
          </p:nvPr>
        </p:nvGraphicFramePr>
        <p:xfrm>
          <a:off x="151895" y="1655453"/>
          <a:ext cx="3657600" cy="224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487771"/>
              </p:ext>
            </p:extLst>
          </p:nvPr>
        </p:nvGraphicFramePr>
        <p:xfrm>
          <a:off x="-1140" y="2354327"/>
          <a:ext cx="4462463" cy="240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309007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71,0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97003" y="154848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02079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57427"/>
              </p:ext>
            </p:extLst>
          </p:nvPr>
        </p:nvGraphicFramePr>
        <p:xfrm>
          <a:off x="137813" y="4304443"/>
          <a:ext cx="5796000" cy="678863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690395" y="2001443"/>
            <a:ext cx="1576806" cy="2551928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5335910-F167-9DC4-3E91-31DD60E24A93}"/>
              </a:ext>
            </a:extLst>
          </p:cNvPr>
          <p:cNvSpPr/>
          <p:nvPr/>
        </p:nvSpPr>
        <p:spPr>
          <a:xfrm>
            <a:off x="10581000" y="3275713"/>
            <a:ext cx="1402369" cy="252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6233F8-80F1-BF6B-F7E2-2FE758D15D55}"/>
              </a:ext>
            </a:extLst>
          </p:cNvPr>
          <p:cNvSpPr/>
          <p:nvPr/>
        </p:nvSpPr>
        <p:spPr>
          <a:xfrm>
            <a:off x="6175064" y="4058614"/>
            <a:ext cx="5888109" cy="262457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6,7pp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71,0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741" y="3575940"/>
            <a:ext cx="638645" cy="638645"/>
          </a:xfrm>
          <a:prstGeom prst="rect">
            <a:avLst/>
          </a:prstGeom>
        </p:spPr>
      </p:pic>
      <p:sp>
        <p:nvSpPr>
          <p:cNvPr id="4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45046" y="1673778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77,9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870380" y="1640379"/>
            <a:ext cx="2408399" cy="2376001"/>
            <a:chOff x="0" y="0"/>
            <a:chExt cx="2237239" cy="2543175"/>
          </a:xfrm>
        </p:grpSpPr>
        <p:pic>
          <p:nvPicPr>
            <p:cNvPr id="13" name="Imagem 12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4" name="Imagem 13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15045"/>
              </p:ext>
            </p:extLst>
          </p:nvPr>
        </p:nvGraphicFramePr>
        <p:xfrm>
          <a:off x="-168135" y="2247780"/>
          <a:ext cx="4450556" cy="273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37679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51,4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37,1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30901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75287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742654" y="154574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5998219" y="4067323"/>
            <a:ext cx="6079332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29,9%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14,4pp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37,1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0244" y="3652444"/>
            <a:ext cx="638645" cy="63864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95DCC4B-F137-7818-6C46-887DA3787739}"/>
              </a:ext>
            </a:extLst>
          </p:cNvPr>
          <p:cNvSpPr/>
          <p:nvPr/>
        </p:nvSpPr>
        <p:spPr>
          <a:xfrm>
            <a:off x="2594597" y="2040233"/>
            <a:ext cx="1576806" cy="273206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564F8A5-CD18-1C40-AB3D-BE1320CF4A78}"/>
              </a:ext>
            </a:extLst>
          </p:cNvPr>
          <p:cNvSpPr/>
          <p:nvPr/>
        </p:nvSpPr>
        <p:spPr>
          <a:xfrm>
            <a:off x="10511107" y="3083804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A2A2795-44F7-29C9-A367-2A8DD0E1127D}"/>
              </a:ext>
            </a:extLst>
          </p:cNvPr>
          <p:cNvSpPr/>
          <p:nvPr/>
        </p:nvSpPr>
        <p:spPr>
          <a:xfrm>
            <a:off x="10513634" y="3601200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49279" y="1710232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50,4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800487" y="1799508"/>
            <a:ext cx="2408399" cy="2376001"/>
            <a:chOff x="0" y="0"/>
            <a:chExt cx="2237239" cy="2543175"/>
          </a:xfrm>
        </p:grpSpPr>
        <p:pic>
          <p:nvPicPr>
            <p:cNvPr id="14" name="Imagem 13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5" name="Imagem 14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648012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1000516"/>
            <a:ext cx="114841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0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745107"/>
            <a:ext cx="5748717" cy="291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BENEFICENCIA CAMILIANA DO SUL,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registro ANS número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318299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Bortoletto - FJB Gestão Estratégica e Auditoria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445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43461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Plano São Camilo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82544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9" y="3462729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9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761092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08878"/>
              </p:ext>
            </p:extLst>
          </p:nvPr>
        </p:nvGraphicFramePr>
        <p:xfrm>
          <a:off x="9090248" y="1853700"/>
          <a:ext cx="2848466" cy="2022510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61,3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57,6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66,1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19047"/>
              </p:ext>
            </p:extLst>
          </p:nvPr>
        </p:nvGraphicFramePr>
        <p:xfrm>
          <a:off x="89279" y="522812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730370" y="171949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031627" y="3963872"/>
            <a:ext cx="5996462" cy="268653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64,9%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24,3%.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mais satisfeitos são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57,6%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o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0EDFA9-BE8D-3D5C-CB73-44F7EDC6DA65}"/>
              </a:ext>
            </a:extLst>
          </p:cNvPr>
          <p:cNvSpPr/>
          <p:nvPr/>
        </p:nvSpPr>
        <p:spPr>
          <a:xfrm>
            <a:off x="2724709" y="2149950"/>
            <a:ext cx="1576806" cy="2633259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3331" y="3588593"/>
            <a:ext cx="638645" cy="63864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8F0F2EB-5552-5561-1256-17745C2B5E47}"/>
              </a:ext>
            </a:extLst>
          </p:cNvPr>
          <p:cNvSpPr/>
          <p:nvPr/>
        </p:nvSpPr>
        <p:spPr>
          <a:xfrm>
            <a:off x="10492082" y="3579305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179360" y="1809200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64,9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DD47F82-ABD2-7A3D-6F52-5DAFF0F35BCC}"/>
              </a:ext>
            </a:extLst>
          </p:cNvPr>
          <p:cNvSpPr/>
          <p:nvPr/>
        </p:nvSpPr>
        <p:spPr>
          <a:xfrm>
            <a:off x="10514481" y="2439053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719886"/>
              </p:ext>
            </p:extLst>
          </p:nvPr>
        </p:nvGraphicFramePr>
        <p:xfrm>
          <a:off x="-862" y="2384311"/>
          <a:ext cx="4391972" cy="251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592254" y="1544040"/>
            <a:ext cx="2408399" cy="2376001"/>
            <a:chOff x="0" y="0"/>
            <a:chExt cx="2237239" cy="2543175"/>
          </a:xfrm>
        </p:grpSpPr>
        <p:pic>
          <p:nvPicPr>
            <p:cNvPr id="13" name="Imagem 12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4" name="Imagem 13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9596781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84009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46661"/>
              </p:ext>
            </p:extLst>
          </p:nvPr>
        </p:nvGraphicFramePr>
        <p:xfrm>
          <a:off x="195407" y="4618933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20663"/>
              </p:ext>
            </p:extLst>
          </p:nvPr>
        </p:nvGraphicFramePr>
        <p:xfrm>
          <a:off x="172575" y="3866557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966497F-FD50-402D-8283-5A008FF0D13D}"/>
              </a:ext>
            </a:extLst>
          </p:cNvPr>
          <p:cNvSpPr/>
          <p:nvPr/>
        </p:nvSpPr>
        <p:spPr>
          <a:xfrm>
            <a:off x="44908" y="527747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36,8%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51,0%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teve maior índice de resolução de demandas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52,9%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62,5%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respondentes não tiveram sua demanda resolvida.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432D69B-1702-6193-1AD0-F3CA3947DDB8}"/>
              </a:ext>
            </a:extLst>
          </p:cNvPr>
          <p:cNvSpPr/>
          <p:nvPr/>
        </p:nvSpPr>
        <p:spPr>
          <a:xfrm>
            <a:off x="7192785" y="3388010"/>
            <a:ext cx="2412599" cy="216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998234-00AF-5DCF-F1FA-03B9632EB160}"/>
              </a:ext>
            </a:extLst>
          </p:cNvPr>
          <p:cNvSpPr/>
          <p:nvPr/>
        </p:nvSpPr>
        <p:spPr>
          <a:xfrm>
            <a:off x="9605384" y="4415176"/>
            <a:ext cx="2412599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19805"/>
              </p:ext>
            </p:extLst>
          </p:nvPr>
        </p:nvGraphicFramePr>
        <p:xfrm>
          <a:off x="557922" y="1519719"/>
          <a:ext cx="3657600" cy="224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469582"/>
              </p:ext>
            </p:extLst>
          </p:nvPr>
        </p:nvGraphicFramePr>
        <p:xfrm>
          <a:off x="-3325" y="1995939"/>
          <a:ext cx="4468220" cy="305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77426"/>
              </p:ext>
            </p:extLst>
          </p:nvPr>
        </p:nvGraphicFramePr>
        <p:xfrm>
          <a:off x="9090248" y="1609990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67,2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59588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76786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725306" y="156590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4" y="3824961"/>
            <a:ext cx="6089307" cy="285062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 para a opção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23,4%.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29,8pp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teve maior índice de satisfação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73,6%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etária, os beneficiários mais satisfeitos são os respondentes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 atingiram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 classificando o atributo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0486C5-2A30-83C3-07A1-21D7B830C94C}"/>
              </a:ext>
            </a:extLst>
          </p:cNvPr>
          <p:cNvSpPr/>
          <p:nvPr/>
        </p:nvSpPr>
        <p:spPr>
          <a:xfrm>
            <a:off x="2690395" y="2052382"/>
            <a:ext cx="1576806" cy="272862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4869" y="3402523"/>
            <a:ext cx="638645" cy="63864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EAC8C862-C27F-AE3A-1718-DC7EA4159488}"/>
              </a:ext>
            </a:extLst>
          </p:cNvPr>
          <p:cNvSpPr/>
          <p:nvPr/>
        </p:nvSpPr>
        <p:spPr>
          <a:xfrm>
            <a:off x="10512203" y="2139810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145046" y="1731347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70,2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424B51A-5C6D-AAB2-0E62-05C18F10573D}"/>
              </a:ext>
            </a:extLst>
          </p:cNvPr>
          <p:cNvSpPr/>
          <p:nvPr/>
        </p:nvSpPr>
        <p:spPr>
          <a:xfrm>
            <a:off x="10512203" y="3155594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599283" y="1427685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1" name="Gráfico 10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319110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42EA0CF-CD8B-F609-59EF-A5E2800DC781}"/>
              </a:ext>
            </a:extLst>
          </p:cNvPr>
          <p:cNvSpPr/>
          <p:nvPr/>
        </p:nvSpPr>
        <p:spPr>
          <a:xfrm>
            <a:off x="2750836" y="1970205"/>
            <a:ext cx="1576806" cy="282171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80778"/>
              </p:ext>
            </p:extLst>
          </p:nvPr>
        </p:nvGraphicFramePr>
        <p:xfrm>
          <a:off x="9216908" y="195777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76,4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</a:rPr>
                        <a:t>95,5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7C80"/>
                          </a:highlight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63022"/>
              </p:ext>
            </p:extLst>
          </p:nvPr>
        </p:nvGraphicFramePr>
        <p:xfrm>
          <a:off x="198489" y="4539799"/>
          <a:ext cx="4968000" cy="722830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02267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5691"/>
              </p:ext>
            </p:extLst>
          </p:nvPr>
        </p:nvGraphicFramePr>
        <p:xfrm>
          <a:off x="191979" y="5275897"/>
          <a:ext cx="5046593" cy="666750"/>
        </p:xfrm>
        <a:graphic>
          <a:graphicData uri="http://schemas.openxmlformats.org/drawingml/2006/table">
            <a:tbl>
              <a:tblPr/>
              <a:tblGrid>
                <a:gridCol w="5046593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5,01.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975741" y="4043938"/>
            <a:ext cx="6054409" cy="2583285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Ponto positivo para a soma dos índices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Ruim e 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22,7pp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porém vale  destacar que o público Masculino alcançou o patamar de Conformidade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80,6%.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95,5%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76,0%,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1001" y="3688735"/>
            <a:ext cx="638645" cy="63864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FF4FF27-7EFF-6972-0350-18BF8AADF9C4}"/>
              </a:ext>
            </a:extLst>
          </p:cNvPr>
          <p:cNvSpPr/>
          <p:nvPr/>
        </p:nvSpPr>
        <p:spPr>
          <a:xfrm>
            <a:off x="10655176" y="3277003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205487" y="1625186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79,5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FA264C2-95E3-0F6E-499A-CFEE42583BD1}"/>
              </a:ext>
            </a:extLst>
          </p:cNvPr>
          <p:cNvSpPr/>
          <p:nvPr/>
        </p:nvSpPr>
        <p:spPr>
          <a:xfrm>
            <a:off x="10644031" y="2466960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804995" y="1550868"/>
            <a:ext cx="2408399" cy="2376001"/>
            <a:chOff x="0" y="0"/>
            <a:chExt cx="2237239" cy="2543175"/>
          </a:xfrm>
        </p:grpSpPr>
        <p:pic>
          <p:nvPicPr>
            <p:cNvPr id="11" name="Imagem 10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14" name="Imagem 13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866199"/>
              </p:ext>
            </p:extLst>
          </p:nvPr>
        </p:nvGraphicFramePr>
        <p:xfrm>
          <a:off x="-105306" y="2197645"/>
          <a:ext cx="4663631" cy="286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793782"/>
              </p:ext>
            </p:extLst>
          </p:nvPr>
        </p:nvGraphicFramePr>
        <p:xfrm>
          <a:off x="-18906" y="2035969"/>
          <a:ext cx="4895705" cy="236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406157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89900"/>
              </p:ext>
            </p:extLst>
          </p:nvPr>
        </p:nvGraphicFramePr>
        <p:xfrm>
          <a:off x="81242" y="4642708"/>
          <a:ext cx="5285517" cy="580147"/>
        </p:xfrm>
        <a:graphic>
          <a:graphicData uri="http://schemas.openxmlformats.org/drawingml/2006/table">
            <a:tbl>
              <a:tblPr/>
              <a:tblGrid>
                <a:gridCol w="5285517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262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5,07.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66173" y="3295895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102246" y="3086168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7D2F5F4-550B-429F-A3E9-5E18CBA131B6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38,2pp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(Indiferente) e também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Recomendaria com ressalva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27,1%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negativas.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 faixa etária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 destacam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positivas,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mais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03124"/>
              </p:ext>
            </p:extLst>
          </p:nvPr>
        </p:nvGraphicFramePr>
        <p:xfrm>
          <a:off x="5620850" y="1403587"/>
          <a:ext cx="6395892" cy="360578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6954" y="5089052"/>
            <a:ext cx="638645" cy="6386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4A9BBC4-3195-7534-B928-814EDB4A9318}"/>
              </a:ext>
            </a:extLst>
          </p:cNvPr>
          <p:cNvSpPr/>
          <p:nvPr/>
        </p:nvSpPr>
        <p:spPr>
          <a:xfrm>
            <a:off x="9888199" y="3383531"/>
            <a:ext cx="2115096" cy="144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A7555D-9C57-BCC5-C11C-DCB8944B915D}"/>
              </a:ext>
            </a:extLst>
          </p:cNvPr>
          <p:cNvSpPr/>
          <p:nvPr/>
        </p:nvSpPr>
        <p:spPr>
          <a:xfrm>
            <a:off x="9888199" y="4475335"/>
            <a:ext cx="2115096" cy="144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423016" y="1507972"/>
            <a:ext cx="828000" cy="5742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27,1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4096424" y="1499098"/>
            <a:ext cx="849433" cy="5719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69,4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A39CA60-FA07-6594-3EA4-7A3023C86092}"/>
              </a:ext>
            </a:extLst>
          </p:cNvPr>
          <p:cNvSpPr txBox="1"/>
          <p:nvPr/>
        </p:nvSpPr>
        <p:spPr>
          <a:xfrm>
            <a:off x="196608" y="1185101"/>
            <a:ext cx="11636803" cy="4980000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Analisando o desempenho do plano de saúde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Plano São Camilo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referindo-se a aspectos que investigam a satisfação do beneficiário (questões com 5 gradientes), observamos que todos os cinco atributos entraram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0A9185"/>
              </a:buClr>
            </a:pPr>
            <a:endParaRPr lang="pt-BR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facilidade de acesso à lista de prestadores de serviços credenciados pelo seu plano de saúde, classificada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50,4%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todas as cinco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maior que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melhor desempenho ocorreu na questão 9, que se refere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a avaliação do plano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79,5%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satisfação geral, classificando este atributo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3,4%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 (soma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17,2%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69,4%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Analisando a taxa de recomendação nota-se que ela não acompanha a avaliação geral do plano, a diferença entre elas é de aproximadamente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10,1pp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50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D91BD528-6D64-6AB3-3780-35FAC478E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9" y="1367623"/>
            <a:ext cx="2941452" cy="10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8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353916" y="4964301"/>
            <a:ext cx="11484167" cy="1661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por telefone e envio de link para a participação online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5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Erros de não-resposta / Recusa / Erros durante a coleta de dados (exemplo: não é mais beneficiário, erro de condução do pesquisador etc.) – Desconsideraremos a entrevista, retirando o elemento da lista e sorteando (pelo sistema aleatório eletrônico)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Mudanças de telefone, não atende ou inexistente – O sistema de discagem automática passa para outro sorteado a ser entrevistado. Para estes casos existe a possibilidade de o beneficiário ser contatado através do método de coleta online, por meio do envio de um link por e-mail, desde que essa informação esteja disponível em seu cadastro.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Ausências / impossibilidades momentâneas – Desconsideraremos a entrevista caso o beneficiário não possua outros canais de contato como SMS, WhatsApp ou e-mail, ele volta para a lista de contatos na lista de beneficiários pelo mesmo sorteio aleatório ter a chance de ser abordado posteriormente. Se o beneficiário tiver um meio alternativo de contato, o sistema automaticamente o incluirá na fila para ser contatado por meio da coleta online. Caso não obtenhamos sucesso no retorno online após três tentativas de envio do link, o beneficiário será realocado na fila de contatos telefônicos.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controle do número de tentativas de contato com cada beneficiário é gerenciado de forma sistemática por meio de uma ferramenta de discagem automática, bem como pelo monitoramento dos envios de links por meio das ferramentas online, como SMS, WhatsApp e e-mail. Este controle está estritamente limitado a 20 tentativas para cada nome presente na lista fornecida pela operadora.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92" y="4910513"/>
            <a:ext cx="550800" cy="5508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97773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134470" y="1157916"/>
            <a:ext cx="11981329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que propiciam a efetividade do propósito de garantir a entrega exata do que foi planejado, bem como identificar participação fraudulenta ou desatenta: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Conferência dupla do sistema informatizado onde são imputados lista de clientes e formulário de pesquisa – front office de pesquisa, antes do início do projeto, garantindo assim que tudo que chegue à tela do pesquisador esteja 100% conforme;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Conferência diária por turno (logo duas vezes, às 8 e 14h) do adequado funcionamento dos sistemas de discagem automática, sorteio aleatório e front office (lista de beneficiários e formulário);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da equipe de pesquisadores e supervisores que trabalharam no projeto é treinada presencialmente por instrutor da qualidade, com presença de coordenador ou gerente do projeto;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da equipe de pesquisadores é monitorada por monitores da qualidade em ao menos uma abordagem por dia, ou seja, seis por semana, por pesquisador;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das possíveis não conformidades encontradas pelos monitores são alvo de feedback, dado pelo próprio monitor em conjunto com o supervisor do pesquisador que cometeu a não conformidade;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Após o feedback, o pesquisador recebe três monitorias extras, no próximo turno de trabalho de 6h00;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reincidência de não conformidade resultará em novo treinamento e novo ciclo de monitoria extra. Em persistindo a abordagem incorreta o pesquisador é retirado do projeto ou mesmo da equipe;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 pesquisas online, implementamos uma estratégia que compreende o envio de links exclusivos para cada beneficiário por meio de diferentes canais, como SMS, WhatsApp e/ou e-mail. Esses links são controlados por um registro único associado ao ID, identificador único do cliente, registrado na plataforma IBRC. Após a conclusão da entrevista, os dados coletados são armazenados em bancos de dados restritos, e os links utilizados são imediatamente desativados, impedindo qualquer tentativa de reutilização.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respostas obtidas por meio da coleta online são submetidas a uma análise estatística do tempo de resposta. Respostas excessivamente rápidas ou lentas podem sugerir falta de atenção ou inconsistências. Dessa forma, avalia-se o tempo desde a primeira até a última pergunta do questionário. Qualquer tempo de resposta que exceda três desvios padrões em relação à média é descartado. Essa abordagem pressupõe que o tempo médio para a conclusão do questionário segue uma distribuição normal. Ao considerarmos a média mais ou menos três desvios padrões, garantimos uma avaliação estatisticamente robusta do tempo de resposta.</a:t>
            </a:r>
          </a:p>
          <a:p>
            <a:pPr marL="28575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interação onde é localizada uma não conformidade é descartada.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66513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27234" y="1275509"/>
            <a:ext cx="4865039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           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conduzir a análise dos dados, implementamos uma abordagem abrangente de higienização, incluindo a depuração sistemática de registros inválidos. Dentre esses registros, destacam-se: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No caso de contatos telefônicos, verificamos a presença de cadastros desprovidos de números de telefone, registros inválidos devido à ausência de DDD ou presença de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Em relação aos contatos online, identificamos cadastros sem números de telefone para facilitar o envio de links por SMS e WhatsApp, bem como registros com falta de endereços de e-mail para a condução da pesquisa online.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essa criteriosa higienização, constatamos a presença de dados suficientes para a condução eficaz da pesquisa, sem comprometer os parâmetros estabelecidos no estudo amostral.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da pesquisa em campo as analises se confirmaram, não sendo observadas inconsistências que justificasse uma revisão dos cadastros por parte da operadora.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6" y="1149534"/>
            <a:ext cx="551051" cy="5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414466-B51F-DDC9-74C0-364B04B5AF93}"/>
              </a:ext>
            </a:extLst>
          </p:cNvPr>
          <p:cNvSpPr txBox="1"/>
          <p:nvPr/>
        </p:nvSpPr>
        <p:spPr>
          <a:xfrm>
            <a:off x="5938294" y="1898982"/>
            <a:ext cx="59579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69.435   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Plano São Camilo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46.705   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23/01/2024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06/02/2024 à 19/03/2024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Pesquisa telefônica (CATI) e Online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</p:spTree>
    <p:extLst>
      <p:ext uri="{BB962C8B-B14F-4D97-AF65-F5344CB8AC3E}">
        <p14:creationId xmlns:p14="http://schemas.microsoft.com/office/powerpoint/2010/main" val="142099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481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427735A-C56D-07D3-9D58-2BC0F014449C}"/>
              </a:ext>
            </a:extLst>
          </p:cNvPr>
          <p:cNvSpPr/>
          <p:nvPr/>
        </p:nvSpPr>
        <p:spPr>
          <a:xfrm>
            <a:off x="4855090" y="1189844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1,9</a:t>
            </a:r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Contatos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Telefônico e Online: 14.466</a:t>
            </a: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A9776F-3690-DECB-A15D-10005E0654E1}"/>
              </a:ext>
            </a:extLst>
          </p:cNvPr>
          <p:cNvSpPr txBox="1"/>
          <p:nvPr/>
        </p:nvSpPr>
        <p:spPr>
          <a:xfrm>
            <a:off x="-16995" y="6338333"/>
            <a:ext cx="6785113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1132B567-F5A7-4B4F-AF4A-725906224F12}"/>
              </a:ext>
            </a:extLst>
          </p:cNvPr>
          <p:cNvSpPr/>
          <p:nvPr/>
        </p:nvSpPr>
        <p:spPr>
          <a:xfrm>
            <a:off x="436212" y="3737380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 </a:t>
            </a:r>
            <a:r>
              <a:rPr lang="pt-BR" sz="1000" dirty="0">
                <a:solidFill>
                  <a:schemeClr val="bg1"/>
                </a:solidFill>
                <a:cs typeface="Times New Roman" panose="02020603050405020304" pitchFamily="18" charset="0"/>
              </a:rPr>
              <a:t>(banco de dados)</a:t>
            </a:r>
          </a:p>
        </p:txBody>
      </p:sp>
      <p:sp>
        <p:nvSpPr>
          <p:cNvPr id="28" name="Seta: Pentágono 27">
            <a:extLst>
              <a:ext uri="{FF2B5EF4-FFF2-40B4-BE49-F238E27FC236}">
                <a16:creationId xmlns:a16="http://schemas.microsoft.com/office/drawing/2014/main" id="{B6E20AAD-56E4-0CA8-131D-9B9F73EF963E}"/>
              </a:ext>
            </a:extLst>
          </p:cNvPr>
          <p:cNvSpPr/>
          <p:nvPr/>
        </p:nvSpPr>
        <p:spPr>
          <a:xfrm>
            <a:off x="435953" y="4198959"/>
            <a:ext cx="5590800" cy="41400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r>
              <a:rPr lang="pt-BR" sz="1000" dirty="0">
                <a:solidFill>
                  <a:schemeClr val="bg1"/>
                </a:solidFill>
                <a:cs typeface="Times New Roman" panose="02020603050405020304" pitchFamily="18" charset="0"/>
              </a:rPr>
              <a:t>(banco de dados e evidência 1) 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9" name="Seta: Pentágono 28">
            <a:extLst>
              <a:ext uri="{FF2B5EF4-FFF2-40B4-BE49-F238E27FC236}">
                <a16:creationId xmlns:a16="http://schemas.microsoft.com/office/drawing/2014/main" id="{1D590480-DE63-45BD-F1FE-90CA4738F99D}"/>
              </a:ext>
            </a:extLst>
          </p:cNvPr>
          <p:cNvSpPr/>
          <p:nvPr/>
        </p:nvSpPr>
        <p:spPr>
          <a:xfrm>
            <a:off x="436212" y="4659828"/>
            <a:ext cx="559080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 </a:t>
            </a:r>
            <a:r>
              <a:rPr lang="pt-BR" sz="1000" dirty="0">
                <a:solidFill>
                  <a:schemeClr val="bg1"/>
                </a:solidFill>
                <a:cs typeface="Times New Roman" panose="02020603050405020304" pitchFamily="18" charset="0"/>
              </a:rPr>
              <a:t>(banco de dados)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30" name="Seta: Pentágono 29">
            <a:extLst>
              <a:ext uri="{FF2B5EF4-FFF2-40B4-BE49-F238E27FC236}">
                <a16:creationId xmlns:a16="http://schemas.microsoft.com/office/drawing/2014/main" id="{ED33F72B-80F4-8987-3C9A-B924E70764DB}"/>
              </a:ext>
            </a:extLst>
          </p:cNvPr>
          <p:cNvSpPr/>
          <p:nvPr/>
        </p:nvSpPr>
        <p:spPr>
          <a:xfrm>
            <a:off x="436212" y="5121407"/>
            <a:ext cx="5590800" cy="41400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Não foi possível localizar o beneficiário </a:t>
            </a:r>
            <a:r>
              <a:rPr lang="pt-BR" sz="1000" dirty="0">
                <a:solidFill>
                  <a:schemeClr val="bg1"/>
                </a:solidFill>
                <a:cs typeface="Times New Roman" panose="02020603050405020304" pitchFamily="18" charset="0"/>
              </a:rPr>
              <a:t>(banco de dados e evidência 2) 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31" name="Seta: Pentágono 30">
            <a:extLst>
              <a:ext uri="{FF2B5EF4-FFF2-40B4-BE49-F238E27FC236}">
                <a16:creationId xmlns:a16="http://schemas.microsoft.com/office/drawing/2014/main" id="{006E5517-4E3C-969B-5A5D-E4F30065D030}"/>
              </a:ext>
            </a:extLst>
          </p:cNvPr>
          <p:cNvSpPr/>
          <p:nvPr/>
        </p:nvSpPr>
        <p:spPr>
          <a:xfrm>
            <a:off x="436212" y="5582275"/>
            <a:ext cx="559080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 </a:t>
            </a:r>
            <a:r>
              <a:rPr lang="pt-BR" sz="1000" dirty="0">
                <a:solidFill>
                  <a:schemeClr val="bg1"/>
                </a:solidFill>
                <a:cs typeface="Times New Roman" panose="02020603050405020304" pitchFamily="18" charset="0"/>
              </a:rPr>
              <a:t>(banco de dados e evidência 3)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32" name="Gráfico 31" descr="Sinal de polegar para cima com preenchimento sólido">
            <a:extLst>
              <a:ext uri="{FF2B5EF4-FFF2-40B4-BE49-F238E27FC236}">
                <a16:creationId xmlns:a16="http://schemas.microsoft.com/office/drawing/2014/main" id="{DA5D4F32-C97D-E378-76EC-0BDB59C6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9195" y="1062835"/>
            <a:ext cx="792000" cy="79200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4CFA0B8B-B4F6-5E4E-AB5C-2EFC956D0F7A}"/>
              </a:ext>
            </a:extLst>
          </p:cNvPr>
          <p:cNvSpPr txBox="1"/>
          <p:nvPr/>
        </p:nvSpPr>
        <p:spPr>
          <a:xfrm>
            <a:off x="-16996" y="6515868"/>
            <a:ext cx="6785113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Nota²: O universo amostral online com base em sorteio está diretamente relacionado à quantidade de registros com endereços de e-mail.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A4AACAF-C38F-2A68-EF3E-9A220D6EA1EB}"/>
              </a:ext>
            </a:extLst>
          </p:cNvPr>
          <p:cNvSpPr/>
          <p:nvPr/>
        </p:nvSpPr>
        <p:spPr>
          <a:xfrm>
            <a:off x="6641413" y="3383597"/>
            <a:ext cx="1764000" cy="3170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91AEE0BB-710E-C2E8-8F6E-A8E7A9AA2B28}"/>
              </a:ext>
            </a:extLst>
          </p:cNvPr>
          <p:cNvSpPr/>
          <p:nvPr/>
        </p:nvSpPr>
        <p:spPr>
          <a:xfrm>
            <a:off x="7744075" y="3738182"/>
            <a:ext cx="662400" cy="360000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272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50578142-FAE9-E159-3109-EA7402F129A4}"/>
              </a:ext>
            </a:extLst>
          </p:cNvPr>
          <p:cNvSpPr/>
          <p:nvPr/>
        </p:nvSpPr>
        <p:spPr>
          <a:xfrm>
            <a:off x="7744075" y="4665370"/>
            <a:ext cx="662400" cy="360000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38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F88BCE2C-B985-7AA7-9532-4F2BE925CDEF}"/>
              </a:ext>
            </a:extLst>
          </p:cNvPr>
          <p:cNvSpPr/>
          <p:nvPr/>
        </p:nvSpPr>
        <p:spPr>
          <a:xfrm>
            <a:off x="7744075" y="5129319"/>
            <a:ext cx="662400" cy="360000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3478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5D16A72B-1850-8C07-6117-7EB170365B1D}"/>
              </a:ext>
            </a:extLst>
          </p:cNvPr>
          <p:cNvSpPr/>
          <p:nvPr/>
        </p:nvSpPr>
        <p:spPr>
          <a:xfrm>
            <a:off x="7744075" y="5583077"/>
            <a:ext cx="661338" cy="357728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10673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671FE307-AC2C-4C1C-6EC0-2452B4F1D5E4}"/>
              </a:ext>
            </a:extLst>
          </p:cNvPr>
          <p:cNvSpPr/>
          <p:nvPr/>
        </p:nvSpPr>
        <p:spPr>
          <a:xfrm>
            <a:off x="7744075" y="4201077"/>
            <a:ext cx="662400" cy="360000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D47039F2-3DF5-FB42-BF3D-682EBCF82C6A}"/>
              </a:ext>
            </a:extLst>
          </p:cNvPr>
          <p:cNvSpPr/>
          <p:nvPr/>
        </p:nvSpPr>
        <p:spPr>
          <a:xfrm>
            <a:off x="6764011" y="3738182"/>
            <a:ext cx="828000" cy="360000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2%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BFE36F0-C073-5F88-CD06-A59DA783E482}"/>
              </a:ext>
            </a:extLst>
          </p:cNvPr>
          <p:cNvSpPr/>
          <p:nvPr/>
        </p:nvSpPr>
        <p:spPr>
          <a:xfrm>
            <a:off x="6764011" y="4201077"/>
            <a:ext cx="828000" cy="360000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0,03%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B71C862F-1F27-C607-9953-CCE60EEE2D7D}"/>
              </a:ext>
            </a:extLst>
          </p:cNvPr>
          <p:cNvSpPr/>
          <p:nvPr/>
        </p:nvSpPr>
        <p:spPr>
          <a:xfrm>
            <a:off x="6764011" y="4665370"/>
            <a:ext cx="828000" cy="360000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0,3%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58F9CFAF-26CE-2076-1815-A32754D1FF89}"/>
              </a:ext>
            </a:extLst>
          </p:cNvPr>
          <p:cNvSpPr/>
          <p:nvPr/>
        </p:nvSpPr>
        <p:spPr>
          <a:xfrm>
            <a:off x="6764011" y="5129319"/>
            <a:ext cx="828000" cy="360000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24%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D25A468C-4A52-003A-73DC-46F1129BDC40}"/>
              </a:ext>
            </a:extLst>
          </p:cNvPr>
          <p:cNvSpPr/>
          <p:nvPr/>
        </p:nvSpPr>
        <p:spPr>
          <a:xfrm>
            <a:off x="6764011" y="5583077"/>
            <a:ext cx="828000" cy="360000"/>
          </a:xfrm>
          <a:prstGeom prst="rect">
            <a:avLst/>
          </a:prstGeom>
          <a:solidFill>
            <a:srgbClr val="688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74%</a:t>
            </a:r>
          </a:p>
        </p:txBody>
      </p:sp>
      <p:pic>
        <p:nvPicPr>
          <p:cNvPr id="70" name="Imagem 69" descr="Forma&#10;&#10;Descrição gerada automaticamente com confiança baixa">
            <a:extLst>
              <a:ext uri="{FF2B5EF4-FFF2-40B4-BE49-F238E27FC236}">
                <a16:creationId xmlns:a16="http://schemas.microsoft.com/office/drawing/2014/main" id="{D840B5B2-E4E1-7838-80CA-097B4B157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40" y="3376553"/>
            <a:ext cx="414000" cy="414000"/>
          </a:xfrm>
          <a:prstGeom prst="rect">
            <a:avLst/>
          </a:prstGeom>
        </p:spPr>
      </p:pic>
      <p:sp>
        <p:nvSpPr>
          <p:cNvPr id="71" name="Retângulo 70">
            <a:extLst>
              <a:ext uri="{FF2B5EF4-FFF2-40B4-BE49-F238E27FC236}">
                <a16:creationId xmlns:a16="http://schemas.microsoft.com/office/drawing/2014/main" id="{28769880-52EF-81B9-D2C2-1FF6DD48C0E7}"/>
              </a:ext>
            </a:extLst>
          </p:cNvPr>
          <p:cNvSpPr/>
          <p:nvPr/>
        </p:nvSpPr>
        <p:spPr>
          <a:xfrm>
            <a:off x="561322" y="1189844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272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4.97%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2" name="Gráfico 71" descr="Microfone de rádio com preenchimento sólido">
            <a:extLst>
              <a:ext uri="{FF2B5EF4-FFF2-40B4-BE49-F238E27FC236}">
                <a16:creationId xmlns:a16="http://schemas.microsoft.com/office/drawing/2014/main" id="{BCA208BE-8F5E-57A2-0955-6BBC579D5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556" y="1062835"/>
            <a:ext cx="792000" cy="7920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3565A801-6B88-45EF-E5E6-D2AF17552FFB}"/>
              </a:ext>
            </a:extLst>
          </p:cNvPr>
          <p:cNvSpPr/>
          <p:nvPr/>
        </p:nvSpPr>
        <p:spPr>
          <a:xfrm>
            <a:off x="7744075" y="6041249"/>
            <a:ext cx="662400" cy="360000"/>
          </a:xfrm>
          <a:prstGeom prst="rect">
            <a:avLst/>
          </a:prstGeom>
          <a:solidFill>
            <a:srgbClr val="6886A8">
              <a:alpha val="80000"/>
            </a:srgb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14466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E7E67C21-3164-4697-D3A7-41BA8669AE37}"/>
              </a:ext>
            </a:extLst>
          </p:cNvPr>
          <p:cNvSpPr/>
          <p:nvPr/>
        </p:nvSpPr>
        <p:spPr>
          <a:xfrm>
            <a:off x="6764011" y="6041249"/>
            <a:ext cx="828000" cy="360000"/>
          </a:xfrm>
          <a:prstGeom prst="rect">
            <a:avLst/>
          </a:prstGeom>
          <a:solidFill>
            <a:srgbClr val="6886A8">
              <a:alpha val="80000"/>
            </a:srgb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57569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32100"/>
              </p:ext>
            </p:extLst>
          </p:nvPr>
        </p:nvGraphicFramePr>
        <p:xfrm>
          <a:off x="1624282" y="1460543"/>
          <a:ext cx="7920000" cy="3960000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5,18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5,15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5,16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5,25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5,51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8,22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5,99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5,01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5,07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88015"/>
              </p:ext>
            </p:extLst>
          </p:nvPr>
        </p:nvGraphicFramePr>
        <p:xfrm>
          <a:off x="664473" y="1737205"/>
          <a:ext cx="10690064" cy="425212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10556"/>
              </p:ext>
            </p:extLst>
          </p:nvPr>
        </p:nvGraphicFramePr>
        <p:xfrm>
          <a:off x="663266" y="3518448"/>
          <a:ext cx="10865464" cy="248505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57451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tis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13130</TotalTime>
  <Words>6657</Words>
  <Application>Microsoft Office PowerPoint</Application>
  <PresentationFormat>Widescreen</PresentationFormat>
  <Paragraphs>1475</Paragraphs>
  <Slides>26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Khmer UI</vt:lpstr>
      <vt:lpstr>Myriad Pro</vt:lpstr>
      <vt:lpstr>Times New Roman</vt:lpstr>
      <vt:lpstr>Verdana</vt:lpstr>
      <vt:lpstr>Wingdings</vt:lpstr>
      <vt:lpstr>Tema do Office</vt:lpstr>
      <vt:lpstr>satisf</vt:lpstr>
      <vt:lpstr>sem logo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746</cp:revision>
  <dcterms:created xsi:type="dcterms:W3CDTF">2021-03-17T23:00:47Z</dcterms:created>
  <dcterms:modified xsi:type="dcterms:W3CDTF">2024-04-08T19:58:10Z</dcterms:modified>
</cp:coreProperties>
</file>