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80" r:id="rId2"/>
    <p:sldId id="4283" r:id="rId3"/>
    <p:sldId id="4292" r:id="rId4"/>
    <p:sldId id="4284" r:id="rId5"/>
    <p:sldId id="4285" r:id="rId6"/>
    <p:sldId id="3782" r:id="rId7"/>
    <p:sldId id="4004" r:id="rId8"/>
    <p:sldId id="4006" r:id="rId9"/>
    <p:sldId id="3980" r:id="rId10"/>
    <p:sldId id="4008" r:id="rId11"/>
    <p:sldId id="4007" r:id="rId12"/>
    <p:sldId id="3783" r:id="rId13"/>
    <p:sldId id="3768" r:id="rId14"/>
    <p:sldId id="3769" r:id="rId15"/>
    <p:sldId id="3770" r:id="rId16"/>
    <p:sldId id="3771" r:id="rId17"/>
    <p:sldId id="3772" r:id="rId18"/>
    <p:sldId id="3773" r:id="rId19"/>
    <p:sldId id="3774" r:id="rId20"/>
    <p:sldId id="3775" r:id="rId21"/>
    <p:sldId id="3776" r:id="rId22"/>
    <p:sldId id="3777" r:id="rId23"/>
    <p:sldId id="3779" r:id="rId24"/>
    <p:sldId id="3780" r:id="rId25"/>
    <p:sldId id="428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ção e Planejamento" id="{71E17377-A94B-4C38-B0BA-668226A03655}">
          <p14:sldIdLst>
            <p14:sldId id="4280"/>
            <p14:sldId id="4283"/>
            <p14:sldId id="4292"/>
            <p14:sldId id="4284"/>
          </p14:sldIdLst>
        </p14:section>
        <p14:section name="Dados Técnicos" id="{D6BB76AF-78D6-4E1A-BB2B-CB6144D8C634}">
          <p14:sldIdLst>
            <p14:sldId id="4285"/>
            <p14:sldId id="3782"/>
            <p14:sldId id="4004"/>
            <p14:sldId id="4006"/>
            <p14:sldId id="3980"/>
            <p14:sldId id="4008"/>
            <p14:sldId id="4007"/>
            <p14:sldId id="3783"/>
            <p14:sldId id="3768"/>
          </p14:sldIdLst>
        </p14:section>
        <p14:section name="Pesquisa" id="{6D8DE702-A73F-47AD-903D-489AB5565CF8}">
          <p14:sldIdLst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3780"/>
            <p14:sldId id="4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182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Pergher" initials="VP" lastIdx="1" clrIdx="0">
    <p:extLst>
      <p:ext uri="{19B8F6BF-5375-455C-9EA6-DF929625EA0E}">
        <p15:presenceInfo xmlns:p15="http://schemas.microsoft.com/office/powerpoint/2012/main" userId="f995946c5414da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E699"/>
    <a:srgbClr val="70AD47"/>
    <a:srgbClr val="FFFFFF"/>
    <a:srgbClr val="00C3F7"/>
    <a:srgbClr val="00DBBB"/>
    <a:srgbClr val="BCF6ED"/>
    <a:srgbClr val="F2F2F2"/>
    <a:srgbClr val="F7F7F7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56" y="78"/>
      </p:cViewPr>
      <p:guideLst>
        <p:guide orient="horz" pos="890"/>
        <p:guide pos="3182"/>
        <p:guide orient="horz" pos="4065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3\ANS\Processamento%20e%20Banco\Plano%20S&#227;o%20Camilo%20-%20Formul&#225;rio%20A%20ANS%20Padr&#227;o%20-%202023%20(Base%202022)%20-%20Processamento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C5-4D3E-B389-E92095D37B03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C5-4D3E-B389-E92095D37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41.652613827993257</c:v>
                </c:pt>
                <c:pt idx="1">
                  <c:v>58.347386172006743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C5-4D3E-B389-E92095D37B03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58.347386172006743</c:v>
                </c:pt>
                <c:pt idx="1">
                  <c:v>41.652613827993257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C5-4D3E-B389-E92095D37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A5-497D-B06A-4679E7616BD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A5-497D-B06A-4679E7616BD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A5-497D-B06A-4679E7616BD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A5-497D-B06A-4679E7616BD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A5-497D-B06A-4679E7616BD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A5-497D-B06A-4679E7616BD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A5-497D-B06A-4679E7616B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25</c:v>
                </c:pt>
                <c:pt idx="1">
                  <c:v>50.590551181102363</c:v>
                </c:pt>
                <c:pt idx="2">
                  <c:v>18.897637795275589</c:v>
                </c:pt>
                <c:pt idx="3">
                  <c:v>4.3307086614173231</c:v>
                </c:pt>
                <c:pt idx="4">
                  <c:v>1.1811023622047243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5A5-497D-B06A-4679E7616B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86801226093760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53-439E-9C03-81D7217BEBAC}"/>
                </c:ext>
              </c:extLst>
            </c:dLbl>
            <c:dLbl>
              <c:idx val="1"/>
              <c:layout>
                <c:manualLayout>
                  <c:x val="-4.6762185169483959E-2"/>
                  <c:y val="-0.266948540846573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53-439E-9C03-81D7217BE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73.891625615763559</c:v>
                </c:pt>
                <c:pt idx="1">
                  <c:v>76.721311475409834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53-439E-9C03-81D7217BEBAC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26.108374384236441</c:v>
                </c:pt>
                <c:pt idx="1">
                  <c:v>23.278688524590166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53-439E-9C03-81D7217BE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1-421A-A0FE-AA512C70F45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1-421A-A0FE-AA512C70F45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041-421A-A0FE-AA512C70F4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64.08450704225352</c:v>
                </c:pt>
                <c:pt idx="1">
                  <c:v>35.91549295774648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41-421A-A0FE-AA512C70F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F-4920-95B0-4FD6629320B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F-4920-95B0-4FD6629320B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FF-4920-95B0-4FD6629320B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FF-4920-95B0-4FD6629320B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FF-4920-95B0-4FD6629320B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FF-4920-95B0-4FD6629320B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7FF-4920-95B0-4FD6629320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21.739130434782609</c:v>
                </c:pt>
                <c:pt idx="1">
                  <c:v>55.072463768115945</c:v>
                </c:pt>
                <c:pt idx="2">
                  <c:v>19.130434782608695</c:v>
                </c:pt>
                <c:pt idx="3">
                  <c:v>2.8985507246376812</c:v>
                </c:pt>
                <c:pt idx="4">
                  <c:v>1.1594202898550725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FF-4920-95B0-4FD6629320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49385416925329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F-4E93-87EB-383E3047BF31}"/>
                </c:ext>
              </c:extLst>
            </c:dLbl>
            <c:dLbl>
              <c:idx val="1"/>
              <c:layout>
                <c:manualLayout>
                  <c:x val="-4.6762185169483959E-2"/>
                  <c:y val="-0.197462038105202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F-4E93-87EB-383E3047B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70</c:v>
                </c:pt>
                <c:pt idx="1">
                  <c:v>81.463414634146332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4F-4E93-87EB-383E3047BF31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30</c:v>
                </c:pt>
                <c:pt idx="1">
                  <c:v>18.536585365853668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4F-4E93-87EB-383E3047B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BE-4000-AFF8-5647669DB1E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BE-4000-AFF8-5647669DB1E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BE-4000-AFF8-5647669DB1E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BE-4000-AFF8-5647669DB1E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BE-4000-AFF8-5647669DB1E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BE-4000-AFF8-5647669DB1E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BE-4000-AFF8-5647669DB1E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EBE-4000-AFF8-5647669DB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30.276816608996537</c:v>
                </c:pt>
                <c:pt idx="1">
                  <c:v>50.173010380622841</c:v>
                </c:pt>
                <c:pt idx="2">
                  <c:v>16.262975778546711</c:v>
                </c:pt>
                <c:pt idx="3">
                  <c:v>2.7681660899653981</c:v>
                </c:pt>
                <c:pt idx="4">
                  <c:v>0.51903114186851207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BE-4000-AFF8-5647669DB1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7B-46DC-B0C9-28FCE40DA40B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7B-46DC-B0C9-28FCE40DA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79.661016949152554</c:v>
                </c:pt>
                <c:pt idx="1">
                  <c:v>80.994152046783626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7B-46DC-B0C9-28FCE40DA40B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20.338983050847446</c:v>
                </c:pt>
                <c:pt idx="1">
                  <c:v>19.005847953216374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7B-46DC-B0C9-28FCE40DA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42-4919-8A30-421539E4B9E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42-4919-8A30-421539E4B9E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42-4919-8A30-421539E4B9E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42-4919-8A30-421539E4B9E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42-4919-8A30-421539E4B9E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42-4919-8A30-421539E4B9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6.9084628670120898</c:v>
                </c:pt>
                <c:pt idx="1">
                  <c:v>65.457685664939547</c:v>
                </c:pt>
                <c:pt idx="2">
                  <c:v>2.2452504317789295</c:v>
                </c:pt>
                <c:pt idx="3">
                  <c:v>20.034542314335059</c:v>
                </c:pt>
                <c:pt idx="4">
                  <c:v>5.3540587219343694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42-4919-8A30-421539E4B9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12.984822934232715</c:v>
                </c:pt>
                <c:pt idx="1">
                  <c:v>28.836424957841484</c:v>
                </c:pt>
                <c:pt idx="2">
                  <c:v>28.161888701517707</c:v>
                </c:pt>
                <c:pt idx="3">
                  <c:v>13.827993254637436</c:v>
                </c:pt>
                <c:pt idx="4">
                  <c:v>7.5885328836424959</c:v>
                </c:pt>
                <c:pt idx="5">
                  <c:v>8.6003372681281629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699-A85B-6B2AE3547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9-4514-BBD7-E91CDB7422F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69-4514-BBD7-E91CDB7422F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69-4514-BBD7-E91CDB7422F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69-4514-BBD7-E91CDB7422F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69-4514-BBD7-E91CDB7422F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69-4514-BBD7-E91CDB7422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62.359550561797747</c:v>
                </c:pt>
                <c:pt idx="1">
                  <c:v>17.415730337078653</c:v>
                </c:pt>
                <c:pt idx="2">
                  <c:v>19.101123595505616</c:v>
                </c:pt>
                <c:pt idx="3">
                  <c:v>1.1235955056179776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69-4514-BBD7-E91CDB7422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11-462A-A195-3444035F7DC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11-462A-A195-3444035F7DC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11-462A-A195-3444035F7DC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11-462A-A195-3444035F7DC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11-462A-A195-3444035F7DC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11-462A-A195-3444035F7D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70.649350649350652</c:v>
                </c:pt>
                <c:pt idx="1">
                  <c:v>12.467532467532468</c:v>
                </c:pt>
                <c:pt idx="2">
                  <c:v>12.987012987012985</c:v>
                </c:pt>
                <c:pt idx="3">
                  <c:v>3.8961038961038961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11-462A-A195-3444035F7D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1C-4892-BE18-7F14C3250DA6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1C-4892-BE18-7F14C3250DA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C1C-4892-BE18-7F14C3250D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12.19047619047619</c:v>
                </c:pt>
                <c:pt idx="1">
                  <c:v>87.80952380952381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1C-4892-BE18-7F14C3250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E4-4690-A171-F1B8F76FB4D3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4-4690-A171-F1B8F76FB4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79.906542056074755</c:v>
                </c:pt>
                <c:pt idx="1">
                  <c:v>80.996884735202485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E4-4690-A171-F1B8F76FB4D3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20.093457943925245</c:v>
                </c:pt>
                <c:pt idx="1">
                  <c:v>19.003115264797515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E4-4690-A171-F1B8F76FB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AE-491D-8A9C-8AAD8B70C2E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AE-491D-8A9C-8AAD8B70C2E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AE-491D-8A9C-8AAD8B70C2E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AE-491D-8A9C-8AAD8B70C2E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AE-491D-8A9C-8AAD8B70C2E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AE-491D-8A9C-8AAD8B70C2E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BAE-491D-8A9C-8AAD8B70C2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38.31775700934579</c:v>
                </c:pt>
                <c:pt idx="1">
                  <c:v>42.242990654205606</c:v>
                </c:pt>
                <c:pt idx="2">
                  <c:v>16.261682242990656</c:v>
                </c:pt>
                <c:pt idx="3">
                  <c:v>2.6168224299065423</c:v>
                </c:pt>
                <c:pt idx="4">
                  <c:v>0.56074766355140182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BAE-491D-8A9C-8AAD8B70C2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80-4DC9-A28E-23CC8FC9421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80-4DC9-A28E-23CC8FC9421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80-4DC9-A28E-23CC8FC9421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80-4DC9-A28E-23CC8FC9421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80-4DC9-A28E-23CC8FC942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80-4DC9-A28E-23CC8FC942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A80-4DC9-A28E-23CC8FC94215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A80-4DC9-A28E-23CC8FC942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19.723865877712033</c:v>
                </c:pt>
                <c:pt idx="1">
                  <c:v>45.956607495069036</c:v>
                </c:pt>
                <c:pt idx="2">
                  <c:v>23.076923076923077</c:v>
                </c:pt>
                <c:pt idx="3">
                  <c:v>7.8895463510848129</c:v>
                </c:pt>
                <c:pt idx="4">
                  <c:v>3.3530571992110452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A80-4DC9-A28E-23CC8FC942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CC-498A-90B3-BFE529A29F48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CC-498A-90B3-BFE529A29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66.666666666666671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CC-498A-90B3-BFE529A29F48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33.333333333333329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CC-498A-90B3-BFE529A29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24/03/2023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25BA03-C9B5-4234-9944-CB98500FFA62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 descr="Portal Corporativo | Página Inicial">
            <a:extLst>
              <a:ext uri="{FF2B5EF4-FFF2-40B4-BE49-F238E27FC236}">
                <a16:creationId xmlns:a16="http://schemas.microsoft.com/office/drawing/2014/main" id="{8439A2A9-A7CB-481B-9822-E6601D764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21" y="78958"/>
            <a:ext cx="1871932" cy="11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1.svg"/><Relationship Id="rId7" Type="http://schemas.openxmlformats.org/officeDocument/2006/relationships/chart" Target="../charts/chart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1.sv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1.sv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1.sv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1.sv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2023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2022)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68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Portal Corporativo | Página Inicial">
            <a:extLst>
              <a:ext uri="{FF2B5EF4-FFF2-40B4-BE49-F238E27FC236}">
                <a16:creationId xmlns:a16="http://schemas.microsoft.com/office/drawing/2014/main" id="{8439A2A9-A7CB-481B-9822-E6601D76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141" y="375316"/>
            <a:ext cx="3374798" cy="19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4357"/>
              </p:ext>
            </p:extLst>
          </p:nvPr>
        </p:nvGraphicFramePr>
        <p:xfrm>
          <a:off x="664473" y="3497803"/>
          <a:ext cx="10761086" cy="246464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5913685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50392"/>
              </p:ext>
            </p:extLst>
          </p:nvPr>
        </p:nvGraphicFramePr>
        <p:xfrm>
          <a:off x="664473" y="1829942"/>
          <a:ext cx="10761086" cy="144452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137804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13713"/>
              </p:ext>
            </p:extLst>
          </p:nvPr>
        </p:nvGraphicFramePr>
        <p:xfrm>
          <a:off x="595607" y="4218211"/>
          <a:ext cx="11000785" cy="194072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20185632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456538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1945888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F016A0-3574-4A6D-97EA-9C17CD19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71726"/>
              </p:ext>
            </p:extLst>
          </p:nvPr>
        </p:nvGraphicFramePr>
        <p:xfrm>
          <a:off x="137251" y="1362816"/>
          <a:ext cx="3217658" cy="5068157"/>
        </p:xfrm>
        <a:graphic>
          <a:graphicData uri="http://schemas.openxmlformats.org/drawingml/2006/table">
            <a:tbl>
              <a:tblPr/>
              <a:tblGrid>
                <a:gridCol w="2055074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2242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24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PONTA GROSSA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3699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FORTALEZA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4476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JUAZEIRO DO NORTE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5626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MACAPA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12517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SANTAREM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4513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TAUBATE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899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UNIAO DA VITORIA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9318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5625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ENCANTADO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64294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PORTO UNIAO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6154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7526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85293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TIMOTEO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95635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 GORDA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237475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BARBALHA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27623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033985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ARVOREZINHA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0452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IPUMIRIM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29220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CARNEIRO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56066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MATEUS DO SUL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98626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060610-6D3B-4CBA-899F-3604EBD32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25023"/>
              </p:ext>
            </p:extLst>
          </p:nvPr>
        </p:nvGraphicFramePr>
        <p:xfrm>
          <a:off x="6945481" y="2573308"/>
          <a:ext cx="4899200" cy="3596075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ECEC8DD-0F9C-41A9-954C-3A46E345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76807"/>
              </p:ext>
            </p:extLst>
          </p:nvPr>
        </p:nvGraphicFramePr>
        <p:xfrm>
          <a:off x="3533313" y="1362816"/>
          <a:ext cx="2325168" cy="5072104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725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213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2679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950507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59039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9085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76812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1835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996777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30733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558366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475183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2244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23970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2600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3813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95169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9423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16462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14517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5816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86599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EDA4BD7-B078-0D60-1611-A5EDC2A64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79953"/>
              </p:ext>
            </p:extLst>
          </p:nvPr>
        </p:nvGraphicFramePr>
        <p:xfrm>
          <a:off x="6290515" y="1271376"/>
          <a:ext cx="3217658" cy="1108499"/>
        </p:xfrm>
        <a:graphic>
          <a:graphicData uri="http://schemas.openxmlformats.org/drawingml/2006/table">
            <a:tbl>
              <a:tblPr/>
              <a:tblGrid>
                <a:gridCol w="2055074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2242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24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ILOPOLIS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3699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CURITIBA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44762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F5F578C-9EBB-4B5C-1383-82DF8B764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4017"/>
              </p:ext>
            </p:extLst>
          </p:nvPr>
        </p:nvGraphicFramePr>
        <p:xfrm>
          <a:off x="9686577" y="1271376"/>
          <a:ext cx="2325168" cy="1147978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725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213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2244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23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7136943" y="941753"/>
            <a:ext cx="3461298" cy="4243389"/>
            <a:chOff x="0" y="0"/>
            <a:chExt cx="2237239" cy="2543175"/>
          </a:xfrm>
        </p:grpSpPr>
        <p:pic>
          <p:nvPicPr>
            <p:cNvPr id="9" name="Imagem 8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10" name="Imagem 9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1" name="Gráfico 10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00411807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>
            <a:cxnSpLocks/>
          </p:cNvCxnSpPr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14854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7226713" y="5172386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25296"/>
              </p:ext>
            </p:extLst>
          </p:nvPr>
        </p:nvGraphicFramePr>
        <p:xfrm>
          <a:off x="576360" y="1593918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013895"/>
              </p:ext>
            </p:extLst>
          </p:nvPr>
        </p:nvGraphicFramePr>
        <p:xfrm>
          <a:off x="-68527" y="1392127"/>
          <a:ext cx="5010150" cy="281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97672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25682"/>
              </p:ext>
            </p:extLst>
          </p:nvPr>
        </p:nvGraphicFramePr>
        <p:xfrm>
          <a:off x="64463" y="3668569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56,2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9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846" y="4903178"/>
            <a:ext cx="638645" cy="638645"/>
          </a:xfrm>
          <a:prstGeom prst="rect">
            <a:avLst/>
          </a:prstGeom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56975"/>
              </p:ext>
            </p:extLst>
          </p:nvPr>
        </p:nvGraphicFramePr>
        <p:xfrm>
          <a:off x="6301217" y="1513837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42,5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80,7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735FDB1E-2CC3-4DE1-BB5C-A363073D9BD3}"/>
              </a:ext>
            </a:extLst>
          </p:cNvPr>
          <p:cNvSpPr txBox="1"/>
          <p:nvPr/>
        </p:nvSpPr>
        <p:spPr>
          <a:xfrm>
            <a:off x="147547" y="5520702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tiveram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sempre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melhor avaliou foram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chegando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85,4%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66,7%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tângulo Arredondado 12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SpPr/>
          <p:nvPr/>
        </p:nvSpPr>
        <p:spPr>
          <a:xfrm>
            <a:off x="2628088" y="1744563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bg1"/>
                </a:solidFill>
              </a:rPr>
              <a:t>Positivo  79,8</a:t>
            </a:r>
          </a:p>
        </p:txBody>
      </p:sp>
      <p:sp>
        <p:nvSpPr>
          <p:cNvPr id="12" name="Retângulo Arredondado 12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SpPr/>
          <p:nvPr/>
        </p:nvSpPr>
        <p:spPr>
          <a:xfrm>
            <a:off x="809122" y="1744563"/>
            <a:ext cx="942977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20,2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967109-D97F-A6E4-91CD-FA342E6C9D62}"/>
              </a:ext>
            </a:extLst>
          </p:cNvPr>
          <p:cNvSpPr/>
          <p:nvPr/>
        </p:nvSpPr>
        <p:spPr>
          <a:xfrm>
            <a:off x="9668064" y="2990510"/>
            <a:ext cx="2130364" cy="132502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878604"/>
              </p:ext>
            </p:extLst>
          </p:nvPr>
        </p:nvGraphicFramePr>
        <p:xfrm>
          <a:off x="-18943" y="1884754"/>
          <a:ext cx="4904450" cy="240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11008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45,9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33,4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31401"/>
              </p:ext>
            </p:extLst>
          </p:nvPr>
        </p:nvGraphicFramePr>
        <p:xfrm>
          <a:off x="117211" y="4656584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385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4.97.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474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3601" y="4912191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149698"/>
              </p:ext>
            </p:extLst>
          </p:nvPr>
        </p:nvGraphicFramePr>
        <p:xfrm>
          <a:off x="6287508" y="1478868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83,2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81,2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E9FF48-DF10-4CCD-AAF7-362B5BE51990}"/>
              </a:ext>
            </a:extLst>
          </p:cNvPr>
          <p:cNvSpPr txBox="1"/>
          <p:nvPr/>
        </p:nvSpPr>
        <p:spPr>
          <a:xfrm>
            <a:off x="117211" y="5586962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sempre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91,1%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tângulo Arredondado 12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SpPr/>
          <p:nvPr/>
        </p:nvSpPr>
        <p:spPr>
          <a:xfrm>
            <a:off x="2608495" y="1739330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</a:t>
            </a:r>
            <a:r>
              <a:rPr lang="pt-BR" sz="1200" b="1" dirty="0">
                <a:solidFill>
                  <a:schemeClr val="bg1"/>
                </a:solidFill>
                <a:latin typeface="Calibri"/>
                <a:cs typeface="Calibri"/>
              </a:rPr>
              <a:t>83</a:t>
            </a:r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,1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SpPr/>
          <p:nvPr/>
        </p:nvSpPr>
        <p:spPr>
          <a:xfrm>
            <a:off x="702290" y="1739330"/>
            <a:ext cx="849431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16</a:t>
            </a:r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,9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26247ED-DBFE-0A1D-5108-6CCD961DC087}"/>
              </a:ext>
            </a:extLst>
          </p:cNvPr>
          <p:cNvSpPr/>
          <p:nvPr/>
        </p:nvSpPr>
        <p:spPr>
          <a:xfrm>
            <a:off x="9659355" y="4044243"/>
            <a:ext cx="2130364" cy="132502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F680521-F304-B463-B7FA-EDF5128FDE8B}"/>
              </a:ext>
            </a:extLst>
          </p:cNvPr>
          <p:cNvSpPr/>
          <p:nvPr/>
        </p:nvSpPr>
        <p:spPr>
          <a:xfrm>
            <a:off x="9659355" y="2964397"/>
            <a:ext cx="2130364" cy="132502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12542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05949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68959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4"/>
            <a:ext cx="53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9303" y="4837468"/>
            <a:ext cx="638645" cy="63864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F4880AE-DC5E-46D5-9DCF-FC7092B2101B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12,2%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receberam comunicação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receber comunicação, um índice elevado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mais recebe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respondentes que mais receberam comunicação são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dos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91,4%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receberam algum tipo de comunicação do plano nos últimos 12 meses.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4AF9D60-79F5-446B-8B97-4A7180DB012B}"/>
              </a:ext>
            </a:extLst>
          </p:cNvPr>
          <p:cNvSpPr/>
          <p:nvPr/>
        </p:nvSpPr>
        <p:spPr>
          <a:xfrm>
            <a:off x="8316361" y="3553549"/>
            <a:ext cx="1724963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EE419E-4934-1DEA-5E57-18254408C65E}"/>
              </a:ext>
            </a:extLst>
          </p:cNvPr>
          <p:cNvSpPr/>
          <p:nvPr/>
        </p:nvSpPr>
        <p:spPr>
          <a:xfrm>
            <a:off x="10010182" y="4602930"/>
            <a:ext cx="1724963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1204282-DF41-E856-2A14-A1D4C6BC1525}"/>
              </a:ext>
            </a:extLst>
          </p:cNvPr>
          <p:cNvSpPr/>
          <p:nvPr/>
        </p:nvSpPr>
        <p:spPr>
          <a:xfrm>
            <a:off x="10018891" y="2332819"/>
            <a:ext cx="1724963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251403"/>
              </p:ext>
            </p:extLst>
          </p:nvPr>
        </p:nvGraphicFramePr>
        <p:xfrm>
          <a:off x="0" y="1662131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57274"/>
              </p:ext>
            </p:extLst>
          </p:nvPr>
        </p:nvGraphicFramePr>
        <p:xfrm>
          <a:off x="9134903" y="196506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81,8</a:t>
                      </a:r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78,6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79,6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83,1</a:t>
                      </a:r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80,5</a:t>
                      </a:r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30470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60028"/>
              </p:ext>
            </p:extLst>
          </p:nvPr>
        </p:nvGraphicFramePr>
        <p:xfrm>
          <a:off x="137813" y="4304443"/>
          <a:ext cx="5796000" cy="678863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38,1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4"/>
            <a:ext cx="4848965" cy="6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8192" y="3387403"/>
            <a:ext cx="638645" cy="638645"/>
          </a:xfrm>
          <a:prstGeom prst="rect">
            <a:avLst/>
          </a:prstGeom>
        </p:spPr>
      </p:pic>
      <p:sp>
        <p:nvSpPr>
          <p:cNvPr id="60" name="Retângulo 59">
            <a:extLst>
              <a:ext uri="{FF2B5EF4-FFF2-40B4-BE49-F238E27FC236}">
                <a16:creationId xmlns:a16="http://schemas.microsoft.com/office/drawing/2014/main" id="{F7E4B66B-8C16-42F9-A5A4-2224BE821C62}"/>
              </a:ext>
            </a:extLst>
          </p:cNvPr>
          <p:cNvSpPr/>
          <p:nvPr/>
        </p:nvSpPr>
        <p:spPr>
          <a:xfrm>
            <a:off x="6051411" y="3998789"/>
            <a:ext cx="5990757" cy="265175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avaliam satisfatoriamente,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positivo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com isso observamos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16,3%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b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3,9pp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mais satisfeitos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alcançando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78,6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classificando o atributo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B19A8F9-F341-479D-B343-D9473D637406}"/>
              </a:ext>
            </a:extLst>
          </p:cNvPr>
          <p:cNvSpPr/>
          <p:nvPr/>
        </p:nvSpPr>
        <p:spPr>
          <a:xfrm>
            <a:off x="2690395" y="1965062"/>
            <a:ext cx="1576806" cy="2588309"/>
          </a:xfrm>
          <a:prstGeom prst="rect">
            <a:avLst/>
          </a:prstGeom>
          <a:noFill/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0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61969" y="1584683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80,5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720601" y="1640379"/>
            <a:ext cx="2408399" cy="2376001"/>
            <a:chOff x="0" y="0"/>
            <a:chExt cx="2237239" cy="2543175"/>
          </a:xfrm>
        </p:grpSpPr>
        <p:pic>
          <p:nvPicPr>
            <p:cNvPr id="11" name="Imagem 10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2" name="Imagem 11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463284"/>
              </p:ext>
            </p:extLst>
          </p:nvPr>
        </p:nvGraphicFramePr>
        <p:xfrm>
          <a:off x="0" y="1920373"/>
          <a:ext cx="4445794" cy="301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72118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69,7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66,4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64,8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61,4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59,0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74,3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0" y="6055570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22629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39,3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95152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4.33.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4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C57F56-F1B9-4E58-9961-68B63AC4B20D}"/>
              </a:ext>
            </a:extLst>
          </p:cNvPr>
          <p:cNvSpPr/>
          <p:nvPr/>
        </p:nvSpPr>
        <p:spPr>
          <a:xfrm>
            <a:off x="6586071" y="4067323"/>
            <a:ext cx="5491479" cy="255561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65,7%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3,3%.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26,3pp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a variação entre os gêneros é pequena ficando dentro da margem de erro, logo não é possível dizer que há um gênero com melhor resultado que outro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74,3%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59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011" y="3822470"/>
            <a:ext cx="638645" cy="63864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95DCC4B-F137-7818-6C46-887DA3787739}"/>
              </a:ext>
            </a:extLst>
          </p:cNvPr>
          <p:cNvSpPr/>
          <p:nvPr/>
        </p:nvSpPr>
        <p:spPr>
          <a:xfrm>
            <a:off x="2594597" y="1956353"/>
            <a:ext cx="1576806" cy="281594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3" name="Círculo Q4">
            <a:extLst>
              <a:ext uri="{FF2B5EF4-FFF2-40B4-BE49-F238E27FC236}">
                <a16:creationId xmlns:a16="http://schemas.microsoft.com/office/drawing/2014/main" id="{3D65680E-AA04-D169-79B1-CDFD6D313242}"/>
              </a:ext>
            </a:extLst>
          </p:cNvPr>
          <p:cNvSpPr/>
          <p:nvPr/>
        </p:nvSpPr>
        <p:spPr>
          <a:xfrm>
            <a:off x="3066665" y="1607481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65</a:t>
            </a:r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,7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562624"/>
              </p:ext>
            </p:extLst>
          </p:nvPr>
        </p:nvGraphicFramePr>
        <p:xfrm>
          <a:off x="-119590" y="1939353"/>
          <a:ext cx="4439042" cy="322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681849" y="1602676"/>
            <a:ext cx="2408399" cy="2376001"/>
            <a:chOff x="0" y="0"/>
            <a:chExt cx="2237239" cy="2543175"/>
          </a:xfrm>
        </p:grpSpPr>
        <p:pic>
          <p:nvPicPr>
            <p:cNvPr id="10" name="Imagem 9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1" name="Imagem 10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54031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80006"/>
              </p:ext>
            </p:extLst>
          </p:nvPr>
        </p:nvGraphicFramePr>
        <p:xfrm>
          <a:off x="9090248" y="1853700"/>
          <a:ext cx="2848466" cy="2022510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75,9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76,1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67,4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90899"/>
              </p:ext>
            </p:extLst>
          </p:nvPr>
        </p:nvGraphicFramePr>
        <p:xfrm>
          <a:off x="89279" y="522812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4.32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4"/>
            <a:ext cx="540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647318" y="172068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7927" y="3865945"/>
            <a:ext cx="638645" cy="638645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DEF90EEE-927D-4E2E-90EA-82CEFF4306D4}"/>
              </a:ext>
            </a:extLst>
          </p:cNvPr>
          <p:cNvSpPr/>
          <p:nvPr/>
        </p:nvSpPr>
        <p:spPr>
          <a:xfrm>
            <a:off x="6694532" y="4070918"/>
            <a:ext cx="5244182" cy="2552795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75,6%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beneficiários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18,9%.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25,6pp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Por faixa etária,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36 a 45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melhor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0EDFA9-BE8D-3D5C-CB73-44F7EDC6DA65}"/>
              </a:ext>
            </a:extLst>
          </p:cNvPr>
          <p:cNvSpPr/>
          <p:nvPr/>
        </p:nvSpPr>
        <p:spPr>
          <a:xfrm>
            <a:off x="2724709" y="1961496"/>
            <a:ext cx="1576806" cy="282171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9" name="Círculo Q4">
            <a:extLst>
              <a:ext uri="{FF2B5EF4-FFF2-40B4-BE49-F238E27FC236}">
                <a16:creationId xmlns:a16="http://schemas.microsoft.com/office/drawing/2014/main" id="{5C966DAF-C19B-EC92-DBD2-DEC69513AF07}"/>
              </a:ext>
            </a:extLst>
          </p:cNvPr>
          <p:cNvSpPr/>
          <p:nvPr/>
        </p:nvSpPr>
        <p:spPr>
          <a:xfrm>
            <a:off x="3205487" y="1647460"/>
            <a:ext cx="667503" cy="64861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75</a:t>
            </a:r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,6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387807"/>
              </p:ext>
            </p:extLst>
          </p:nvPr>
        </p:nvGraphicFramePr>
        <p:xfrm>
          <a:off x="37025" y="1990575"/>
          <a:ext cx="4421761" cy="315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Agrupar 9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686287" y="1645596"/>
            <a:ext cx="2408399" cy="2376001"/>
            <a:chOff x="0" y="0"/>
            <a:chExt cx="2237239" cy="2543175"/>
          </a:xfrm>
        </p:grpSpPr>
        <p:pic>
          <p:nvPicPr>
            <p:cNvPr id="11" name="Imagem 10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2" name="Imagem 11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1515003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41FE971E-66C7-4CB3-5889-D09CA2EFBFDD}"/>
              </a:ext>
            </a:extLst>
          </p:cNvPr>
          <p:cNvSpPr/>
          <p:nvPr/>
        </p:nvSpPr>
        <p:spPr>
          <a:xfrm>
            <a:off x="10515614" y="3297396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1000516"/>
            <a:ext cx="114841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70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745113"/>
            <a:ext cx="5748717" cy="289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BENEFICENCIA CAMILIANA DO SUL,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registro ANS número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318299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Fernando Bortoletto - FJB Gestão Estratégica e Auditoria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445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400" y="3746413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Plano São Camilo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82544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380536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1450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67908"/>
              </p:ext>
            </p:extLst>
          </p:nvPr>
        </p:nvGraphicFramePr>
        <p:xfrm>
          <a:off x="195407" y="4667059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8.21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90804"/>
              </p:ext>
            </p:extLst>
          </p:nvPr>
        </p:nvGraphicFramePr>
        <p:xfrm>
          <a:off x="172575" y="3866557"/>
          <a:ext cx="2880000" cy="73623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0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95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67,1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957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4"/>
            <a:ext cx="53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966497F-FD50-402D-8283-5A008FF0D13D}"/>
              </a:ext>
            </a:extLst>
          </p:cNvPr>
          <p:cNvSpPr/>
          <p:nvPr/>
        </p:nvSpPr>
        <p:spPr>
          <a:xfrm>
            <a:off x="72571" y="5358692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que necessitaram abrir algum tipo de reclamação e souberam responder,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64,1%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a resolutividade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apresentou maior índice de resolutividade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foram os que tiveram o menor índice de resolução de demandas,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56,5%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respondentes não tiveram sua demanda resolvida.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432D69B-1702-6193-1AD0-F3CA3947DDB8}"/>
              </a:ext>
            </a:extLst>
          </p:cNvPr>
          <p:cNvSpPr/>
          <p:nvPr/>
        </p:nvSpPr>
        <p:spPr>
          <a:xfrm>
            <a:off x="7166830" y="4446242"/>
            <a:ext cx="2412599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0661F1-7606-4A3D-9DCA-811218238CC8}"/>
              </a:ext>
            </a:extLst>
          </p:cNvPr>
          <p:cNvSpPr/>
          <p:nvPr/>
        </p:nvSpPr>
        <p:spPr>
          <a:xfrm>
            <a:off x="9579429" y="4237243"/>
            <a:ext cx="2412599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D3358FB-1548-D247-BDF5-A1C20EB43B84}"/>
              </a:ext>
            </a:extLst>
          </p:cNvPr>
          <p:cNvSpPr/>
          <p:nvPr/>
        </p:nvSpPr>
        <p:spPr>
          <a:xfrm>
            <a:off x="9579429" y="2171019"/>
            <a:ext cx="2412599" cy="23551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867322"/>
              </p:ext>
            </p:extLst>
          </p:nvPr>
        </p:nvGraphicFramePr>
        <p:xfrm>
          <a:off x="0" y="1572153"/>
          <a:ext cx="3643312" cy="2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85901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83,7</a:t>
                      </a:r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74,3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74,3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81,1</a:t>
                      </a:r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45263"/>
              </p:ext>
            </p:extLst>
          </p:nvPr>
        </p:nvGraphicFramePr>
        <p:xfrm>
          <a:off x="166550" y="4465298"/>
          <a:ext cx="5796000" cy="810404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32,0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26,9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505686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5.26.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159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4"/>
            <a:ext cx="529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647318" y="158816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7843" y="3494928"/>
            <a:ext cx="638645" cy="638645"/>
          </a:xfrm>
          <a:prstGeom prst="rect">
            <a:avLst/>
          </a:prstGeom>
        </p:spPr>
      </p:pic>
      <p:sp>
        <p:nvSpPr>
          <p:cNvPr id="64" name="Retângulo 63">
            <a:extLst>
              <a:ext uri="{FF2B5EF4-FFF2-40B4-BE49-F238E27FC236}">
                <a16:creationId xmlns:a16="http://schemas.microsoft.com/office/drawing/2014/main" id="{A1EC95F2-6A58-44D9-AAA7-95B6BD61815D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19,1%.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33,4pp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que  melhor avaliou foi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atingiram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e 36 a 45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atingindo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74,3%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na avaliação 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50486C5-2A30-83C3-07A1-21D7B830C94C}"/>
              </a:ext>
            </a:extLst>
          </p:cNvPr>
          <p:cNvSpPr/>
          <p:nvPr/>
        </p:nvSpPr>
        <p:spPr>
          <a:xfrm>
            <a:off x="2690395" y="1965062"/>
            <a:ext cx="1576806" cy="281594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0" name="Círculo Q4">
            <a:extLst>
              <a:ext uri="{FF2B5EF4-FFF2-40B4-BE49-F238E27FC236}">
                <a16:creationId xmlns:a16="http://schemas.microsoft.com/office/drawing/2014/main" id="{8D58C573-3278-5964-A0BC-DD33E8F3C31F}"/>
              </a:ext>
            </a:extLst>
          </p:cNvPr>
          <p:cNvSpPr/>
          <p:nvPr/>
        </p:nvSpPr>
        <p:spPr>
          <a:xfrm>
            <a:off x="3145046" y="1642317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76,8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752818"/>
              </p:ext>
            </p:extLst>
          </p:nvPr>
        </p:nvGraphicFramePr>
        <p:xfrm>
          <a:off x="67426" y="2031471"/>
          <a:ext cx="4382654" cy="306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668369" y="1605366"/>
            <a:ext cx="2408399" cy="2376001"/>
            <a:chOff x="0" y="0"/>
            <a:chExt cx="2237239" cy="2543175"/>
          </a:xfrm>
        </p:grpSpPr>
        <p:pic>
          <p:nvPicPr>
            <p:cNvPr id="12" name="Imagem 11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3" name="Imagem 12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11195228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2056"/>
              </p:ext>
            </p:extLst>
          </p:nvPr>
        </p:nvGraphicFramePr>
        <p:xfrm>
          <a:off x="9216908" y="195777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79,5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79,6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78,5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84,1</a:t>
                      </a:r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82,0</a:t>
                      </a:r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263963"/>
              </p:ext>
            </p:extLst>
          </p:nvPr>
        </p:nvGraphicFramePr>
        <p:xfrm>
          <a:off x="198489" y="4539799"/>
          <a:ext cx="4968000" cy="722830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182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02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48,9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02267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11243"/>
              </p:ext>
            </p:extLst>
          </p:nvPr>
        </p:nvGraphicFramePr>
        <p:xfrm>
          <a:off x="191979" y="5275897"/>
          <a:ext cx="5166302" cy="666750"/>
        </p:xfrm>
        <a:graphic>
          <a:graphicData uri="http://schemas.openxmlformats.org/drawingml/2006/table">
            <a:tbl>
              <a:tblPr/>
              <a:tblGrid>
                <a:gridCol w="516630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4BC2569A-9916-4D71-8877-2B94CEBE485E}"/>
              </a:ext>
            </a:extLst>
          </p:cNvPr>
          <p:cNvSpPr/>
          <p:nvPr/>
        </p:nvSpPr>
        <p:spPr>
          <a:xfrm>
            <a:off x="5693023" y="4202203"/>
            <a:ext cx="6337127" cy="251731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o índice de não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(soma das menções negativas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56 a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84,1%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36 a 45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78,5%,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673" y="3738369"/>
            <a:ext cx="638645" cy="63864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2EA0CF-CD8B-F609-59EF-A5E2800DC781}"/>
              </a:ext>
            </a:extLst>
          </p:cNvPr>
          <p:cNvSpPr/>
          <p:nvPr/>
        </p:nvSpPr>
        <p:spPr>
          <a:xfrm>
            <a:off x="2750836" y="1970205"/>
            <a:ext cx="1576806" cy="2821714"/>
          </a:xfrm>
          <a:prstGeom prst="rect">
            <a:avLst/>
          </a:prstGeom>
          <a:noFill/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0" name="Círculo Q4">
            <a:extLst>
              <a:ext uri="{FF2B5EF4-FFF2-40B4-BE49-F238E27FC236}">
                <a16:creationId xmlns:a16="http://schemas.microsoft.com/office/drawing/2014/main" id="{204B0AA5-3427-1665-80DF-6000F3D2FDEC}"/>
              </a:ext>
            </a:extLst>
          </p:cNvPr>
          <p:cNvSpPr/>
          <p:nvPr/>
        </p:nvSpPr>
        <p:spPr>
          <a:xfrm>
            <a:off x="3205487" y="1647460"/>
            <a:ext cx="667503" cy="648611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80,4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943754"/>
              </p:ext>
            </p:extLst>
          </p:nvPr>
        </p:nvGraphicFramePr>
        <p:xfrm>
          <a:off x="71428" y="1894630"/>
          <a:ext cx="4413573" cy="32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701105" y="1681690"/>
            <a:ext cx="2408399" cy="2376001"/>
            <a:chOff x="0" y="0"/>
            <a:chExt cx="2237239" cy="2543175"/>
          </a:xfrm>
        </p:grpSpPr>
        <p:pic>
          <p:nvPicPr>
            <p:cNvPr id="12" name="Imagem 11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3" name="Imagem 12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086917"/>
              </p:ext>
            </p:extLst>
          </p:nvPr>
        </p:nvGraphicFramePr>
        <p:xfrm>
          <a:off x="-28719" y="1511320"/>
          <a:ext cx="4922938" cy="297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64461"/>
              </p:ext>
            </p:extLst>
          </p:nvPr>
        </p:nvGraphicFramePr>
        <p:xfrm>
          <a:off x="81243" y="394327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63,9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55868"/>
              </p:ext>
            </p:extLst>
          </p:nvPr>
        </p:nvGraphicFramePr>
        <p:xfrm>
          <a:off x="81243" y="4642708"/>
          <a:ext cx="5040000" cy="703972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579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14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50131" y="3488399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086204" y="3278672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7D2F5F4-550B-429F-A3E9-5E18CBA131B6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ou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58,6pp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(Indiferente) e também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e Recomendaria com ressalva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25,4%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negativas.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 faixa etária se destacam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 e o público que mais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267915"/>
              </p:ext>
            </p:extLst>
          </p:nvPr>
        </p:nvGraphicFramePr>
        <p:xfrm>
          <a:off x="5620850" y="1403587"/>
          <a:ext cx="6395892" cy="3605784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73,2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sp>
        <p:nvSpPr>
          <p:cNvPr id="12" name="Retângulo Arredondado 12">
            <a:extLst>
              <a:ext uri="{FF2B5EF4-FFF2-40B4-BE49-F238E27FC236}">
                <a16:creationId xmlns:a16="http://schemas.microsoft.com/office/drawing/2014/main" id="{00000000-0008-0000-0500-000022000000}"/>
              </a:ext>
            </a:extLst>
          </p:cNvPr>
          <p:cNvSpPr/>
          <p:nvPr/>
        </p:nvSpPr>
        <p:spPr>
          <a:xfrm>
            <a:off x="3872180" y="1603620"/>
            <a:ext cx="870864" cy="5671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72,4</a:t>
            </a:r>
            <a:endParaRPr lang="pt-BR" sz="1800" b="1" dirty="0">
              <a:solidFill>
                <a:schemeClr val="bg1"/>
              </a:solidFill>
            </a:endParaRP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0000000-0008-0000-0500-000023000000}"/>
              </a:ext>
            </a:extLst>
          </p:cNvPr>
          <p:cNvSpPr/>
          <p:nvPr/>
        </p:nvSpPr>
        <p:spPr>
          <a:xfrm>
            <a:off x="557922" y="1603620"/>
            <a:ext cx="870863" cy="5671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 25,4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9868" y="4957964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96608" y="1185101"/>
            <a:ext cx="11636803" cy="5810997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maneira geral, o desempenho do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São Camilo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referindo-se a aspectos que investigam a satisfação do beneficiário (questões com 5 gradientes), apenas dois atributo de cinco, entrou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melhor desempenho ocorreu na questão 4, que se refere a atenção em saúde recebida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, com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80,5%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 de beneficiários satisfeitos, classificando o atributo em patamar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menor desempenho ocorreu na questão 5, que se refere a facilidade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de acesso à lista de prestadores de serviços credenciados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classificada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65,7%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nas cinco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 maior que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avaliação do plano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80,4%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este atributo dentro da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apresenta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3,3%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insatisfeitos (soma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16,3%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em relação a recomendação do plano, temos um percentual positivo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72,4%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Analisando a taxa de recomendação nota-se que ela não acompanha a avaliação geral do plano, a diferença entre elas é de aproximadamente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melhorem os atributos analisados poderão, inclusive, aumentar o nível de recomendação que os beneficiários fazem do plano de saúde.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50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Portal Corporativo | Página Inicial">
            <a:extLst>
              <a:ext uri="{FF2B5EF4-FFF2-40B4-BE49-F238E27FC236}">
                <a16:creationId xmlns:a16="http://schemas.microsoft.com/office/drawing/2014/main" id="{8439A2A9-A7CB-481B-9822-E6601D76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1" y="915671"/>
            <a:ext cx="33528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69.232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Plano São Camilo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47.693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16/12/2022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09/01/2023 à 07/03/2023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938D1E4C-98BE-4C8E-A161-F4135B7B7858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9FE2F1-2677-4DEE-913B-A507EE43B9B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593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95,0%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4,0%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242337-D055-4EFA-B4E6-8BCBC93F22FC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Seta: Pentágono 58">
            <a:extLst>
              <a:ext uri="{FF2B5EF4-FFF2-40B4-BE49-F238E27FC236}">
                <a16:creationId xmlns:a16="http://schemas.microsoft.com/office/drawing/2014/main" id="{7B4F5466-7021-4809-8760-AC9DD6D65621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20F131F-1385-470F-83A2-5F7742A55AF9}"/>
              </a:ext>
            </a:extLst>
          </p:cNvPr>
          <p:cNvSpPr/>
          <p:nvPr/>
        </p:nvSpPr>
        <p:spPr>
          <a:xfrm>
            <a:off x="2188220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593</a:t>
            </a:r>
            <a:endParaRPr lang="pt-BR" sz="1200" dirty="0"/>
          </a:p>
        </p:txBody>
      </p:sp>
      <p:sp>
        <p:nvSpPr>
          <p:cNvPr id="61" name="Seta: Pentágono 60">
            <a:extLst>
              <a:ext uri="{FF2B5EF4-FFF2-40B4-BE49-F238E27FC236}">
                <a16:creationId xmlns:a16="http://schemas.microsoft.com/office/drawing/2014/main" id="{3DAAA7A3-EFE1-4515-997B-0259EF966872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F00AA6E-DB59-42E6-AB31-612A26FFEF23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F927D2C7-4C9D-4096-9752-D13FDFA499EE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7E47FB64-6CE8-4CB2-8BEA-F4B4BA5FC24F}"/>
              </a:ext>
            </a:extLst>
          </p:cNvPr>
          <p:cNvSpPr/>
          <p:nvPr/>
        </p:nvSpPr>
        <p:spPr>
          <a:xfrm>
            <a:off x="2194118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34</a:t>
            </a:r>
            <a:endParaRPr lang="pt-BR" sz="1200" dirty="0"/>
          </a:p>
        </p:txBody>
      </p:sp>
      <p:sp>
        <p:nvSpPr>
          <p:cNvPr id="65" name="Seta: Pentágono 64">
            <a:extLst>
              <a:ext uri="{FF2B5EF4-FFF2-40B4-BE49-F238E27FC236}">
                <a16:creationId xmlns:a16="http://schemas.microsoft.com/office/drawing/2014/main" id="{14D85E78-0059-4D40-98CB-555FEBC23F6B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0C06BF7-5D05-49E1-AF92-279C00DEDA76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370</a:t>
            </a:r>
            <a:endParaRPr lang="pt-BR" sz="1200" dirty="0"/>
          </a:p>
        </p:txBody>
      </p:sp>
      <p:sp>
        <p:nvSpPr>
          <p:cNvPr id="67" name="Seta: Pentágono 66">
            <a:extLst>
              <a:ext uri="{FF2B5EF4-FFF2-40B4-BE49-F238E27FC236}">
                <a16:creationId xmlns:a16="http://schemas.microsoft.com/office/drawing/2014/main" id="{D5437581-8879-405E-B100-5ED31484A8F6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A389ECD-C247-4B4E-9446-5B52DA21120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70</a:t>
            </a:r>
            <a:endParaRPr lang="pt-BR" sz="1200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F747E053-A5F6-4EBC-9273-BABF7332C5F5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54,2%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6F5C958C-0B18-42BE-9E51-F32B326F87FC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2,4%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59A0DB8-9C52-4926-8C6B-F941A42AA7A3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3,2%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826809D-8C7F-4968-9A2F-DFDA646783EC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33,8%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F67DA65B-4BD3-4777-86E7-1B8632DE120A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6,4%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B9ABF069-3398-4C5F-8FCC-2F4617B8D020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26</a:t>
            </a:r>
            <a:endParaRPr lang="pt-BR" sz="1200" dirty="0"/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1AFCB4-5699-4DDA-9A59-43ADA8AB95A4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54,2%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Ligações:1.093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6" name="Gráfico 75" descr="Microfone de rádio com preenchimento sólido">
            <a:extLst>
              <a:ext uri="{FF2B5EF4-FFF2-40B4-BE49-F238E27FC236}">
                <a16:creationId xmlns:a16="http://schemas.microsoft.com/office/drawing/2014/main" id="{1470810F-D093-4C7F-8690-25A2D34E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77" name="Gráfico 76" descr="Sinal de polegar para cima com preenchimento sólido">
            <a:extLst>
              <a:ext uri="{FF2B5EF4-FFF2-40B4-BE49-F238E27FC236}">
                <a16:creationId xmlns:a16="http://schemas.microsoft.com/office/drawing/2014/main" id="{1E4A8650-283D-43B0-B6E7-26FA242D5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78" name="Gráfico 77" descr="Engrenagens estrutura de tópicos">
            <a:extLst>
              <a:ext uri="{FF2B5EF4-FFF2-40B4-BE49-F238E27FC236}">
                <a16:creationId xmlns:a16="http://schemas.microsoft.com/office/drawing/2014/main" id="{349DE21F-F7AC-400C-9369-F40DFE9F1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50811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4.97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4.33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4.32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8.21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819819"/>
              </p:ext>
            </p:extLst>
          </p:nvPr>
        </p:nvGraphicFramePr>
        <p:xfrm>
          <a:off x="664473" y="1737205"/>
          <a:ext cx="10690064" cy="425212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procurei cuidados de saúde</a:t>
                      </a:r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26206"/>
              </p:ext>
            </p:extLst>
          </p:nvPr>
        </p:nvGraphicFramePr>
        <p:xfrm>
          <a:off x="663266" y="3518448"/>
          <a:ext cx="10865464" cy="2485053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684507111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785784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93023423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891326"/>
              </p:ext>
            </p:extLst>
          </p:nvPr>
        </p:nvGraphicFramePr>
        <p:xfrm>
          <a:off x="664473" y="4201409"/>
          <a:ext cx="11007602" cy="2386073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4907547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53295"/>
              </p:ext>
            </p:extLst>
          </p:nvPr>
        </p:nvGraphicFramePr>
        <p:xfrm>
          <a:off x="664473" y="1694336"/>
          <a:ext cx="11007602" cy="2322237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84405363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6787</TotalTime>
  <Words>6079</Words>
  <Application>Microsoft Office PowerPoint</Application>
  <PresentationFormat>Widescreen</PresentationFormat>
  <Paragraphs>1522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Priscila Prado</cp:lastModifiedBy>
  <cp:revision>500</cp:revision>
  <dcterms:created xsi:type="dcterms:W3CDTF">2021-03-17T23:00:47Z</dcterms:created>
  <dcterms:modified xsi:type="dcterms:W3CDTF">2023-03-24T16:09:51Z</dcterms:modified>
</cp:coreProperties>
</file>