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70AD47"/>
    <a:srgbClr val="FF7C80"/>
    <a:srgbClr val="F2F2F2"/>
    <a:srgbClr val="F7F7F7"/>
    <a:srgbClr val="0067AA"/>
    <a:srgbClr val="FFFFF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79B4D-FFA2-4F1B-8F45-8DED47018401}" v="23" dt="2021-03-29T19:55:16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ANS%20Paran&#225;%20Cl&#237;nicas\2020\Processamento\Processamento_ANS%20Paran&#225;%20Cl&#237;nicas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Plano%20S&#227;o%20Camilo\2021\ANS\Processamento\ANS%20Plano%20S&#227;o%20Camilo%20-%20Processament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F0-40B1-A03C-B87AEBDC97C2}"/>
                </c:ext>
              </c:extLst>
            </c:dLbl>
            <c:dLbl>
              <c:idx val="1"/>
              <c:layout>
                <c:manualLayout>
                  <c:x val="-5.0414078674948237E-2"/>
                  <c:y val="-0.202821881770349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F0-40B1-A03C-B87AEBDC9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38.70967741935484</c:v>
                </c:pt>
                <c:pt idx="1">
                  <c:v>61.29032258064516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0-40B1-A03C-B87AEBDC97C2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61.29032258064516</c:v>
                </c:pt>
                <c:pt idx="1">
                  <c:v>38.70967741935484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0-40B1-A03C-B87AEBDC9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41838134430729E-2"/>
          <c:y val="0.1121699728421301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E-4ED1-8E57-562BEA4DA74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E-4ED1-8E57-562BEA4DA74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3E-4ED1-8E57-562BEA4DA74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3E-4ED1-8E57-562BEA4DA74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3E-4ED1-8E57-562BEA4DA7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3E-4ED1-8E57-562BEA4DA7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3E-4ED1-8E57-562BEA4DA7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27.27272727272727</c:v>
                </c:pt>
                <c:pt idx="1">
                  <c:v>50</c:v>
                </c:pt>
                <c:pt idx="2">
                  <c:v>17.355371900826448</c:v>
                </c:pt>
                <c:pt idx="3">
                  <c:v>3.71900826446281</c:v>
                </c:pt>
                <c:pt idx="4">
                  <c:v>1.6528925619834711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3E-4ED1-8E57-562BEA4DA7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185243686868686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3B-430C-ACE2-3AB8989832AF}"/>
                </c:ext>
              </c:extLst>
            </c:dLbl>
            <c:dLbl>
              <c:idx val="1"/>
              <c:layout>
                <c:manualLayout>
                  <c:x val="-4.6762165753197242E-2"/>
                  <c:y val="-0.181426346801346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3B-430C-ACE2-3AB8989832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73.033707865168537</c:v>
                </c:pt>
                <c:pt idx="1">
                  <c:v>79.738562091503269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B-430C-ACE2-3AB8989832AF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26.966292134831463</c:v>
                </c:pt>
                <c:pt idx="1">
                  <c:v>20.261437908496731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3B-430C-ACE2-3AB898983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A-4D3E-9238-AEDA469D038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1A-4D3E-9238-AEDA469D038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1A-4D3E-9238-AEDA469D0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69.230769230769226</c:v>
                </c:pt>
                <c:pt idx="1">
                  <c:v>30.76923076923077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1A-4D3E-9238-AEDA469D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E-4805-9F63-BDCE367624E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E-4805-9F63-BDCE367624E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4E-4805-9F63-BDCE367624E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4E-4805-9F63-BDCE367624E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4E-4805-9F63-BDCE367624E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4E-4805-9F63-BDCE367624E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84E-4805-9F63-BDCE367624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26.845637583892618</c:v>
                </c:pt>
                <c:pt idx="1">
                  <c:v>51.677852348993291</c:v>
                </c:pt>
                <c:pt idx="2">
                  <c:v>16.778523489932887</c:v>
                </c:pt>
                <c:pt idx="3">
                  <c:v>3.3557046979865772</c:v>
                </c:pt>
                <c:pt idx="4">
                  <c:v>1.3422818791946309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84E-4805-9F63-BDCE36762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169208333333333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06-4A20-95A5-27A93E2A4EDF}"/>
                </c:ext>
              </c:extLst>
            </c:dLbl>
            <c:dLbl>
              <c:idx val="1"/>
              <c:layout>
                <c:manualLayout>
                  <c:x val="-4.1488955323036043E-2"/>
                  <c:y val="-0.111939814814814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6-4A20-95A5-27A93E2A4E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81.355932203389841</c:v>
                </c:pt>
                <c:pt idx="1">
                  <c:v>76.666666666666657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6-4A20-95A5-27A93E2A4EDF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18.644067796610159</c:v>
                </c:pt>
                <c:pt idx="1">
                  <c:v>23.333333333333343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06-4A20-95A5-27A93E2A4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6E-4667-8E85-04987E1A351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E-4667-8E85-04987E1A351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E-4667-8E85-04987E1A351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6E-4667-8E85-04987E1A351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6E-4667-8E85-04987E1A351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6E-4667-8E85-04987E1A351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6E-4667-8E85-04987E1A35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29.889298892988929</c:v>
                </c:pt>
                <c:pt idx="1">
                  <c:v>53.874538745387454</c:v>
                </c:pt>
                <c:pt idx="2">
                  <c:v>14.022140221402212</c:v>
                </c:pt>
                <c:pt idx="3">
                  <c:v>0.73800738007380073</c:v>
                </c:pt>
                <c:pt idx="4">
                  <c:v>1.4760147601476015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6E-4667-8E85-04987E1A35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185243686868686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9A-415E-8C14-3774205B16FB}"/>
                </c:ext>
              </c:extLst>
            </c:dLbl>
            <c:dLbl>
              <c:idx val="1"/>
              <c:layout>
                <c:manualLayout>
                  <c:x val="-4.6762165753197242E-2"/>
                  <c:y val="-0.149355639730639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9A-415E-8C14-3774205B16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80.952380952380963</c:v>
                </c:pt>
                <c:pt idx="1">
                  <c:v>85.542168674698786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A-415E-8C14-3774205B16FB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19.047619047619037</c:v>
                </c:pt>
                <c:pt idx="1">
                  <c:v>14.457831325301214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9A-415E-8C14-3774205B1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75864470665358"/>
          <c:y val="0.10767673653925196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D6-4EE9-955C-D49E6331D34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D6-4EE9-955C-D49E6331D34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D6-4EE9-955C-D49E6331D34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D6-4EE9-955C-D49E6331D34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D6-4EE9-955C-D49E6331D34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D6-4EE9-955C-D49E6331D3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8.4291187739463602</c:v>
                </c:pt>
                <c:pt idx="1">
                  <c:v>63.601532567049816</c:v>
                </c:pt>
                <c:pt idx="2">
                  <c:v>2.6819923371647509</c:v>
                </c:pt>
                <c:pt idx="3">
                  <c:v>21.072796934865899</c:v>
                </c:pt>
                <c:pt idx="4">
                  <c:v>4.2145593869731801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D6-4EE9-955C-D49E6331D3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Qual a sua idade?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20 anos</c:v>
                </c:pt>
                <c:pt idx="1">
                  <c:v>De 21 a 30 anos</c:v>
                </c:pt>
                <c:pt idx="2">
                  <c:v>De 31 a 40 anos</c:v>
                </c:pt>
                <c:pt idx="3">
                  <c:v>De 41 a 50 anos</c:v>
                </c:pt>
                <c:pt idx="4">
                  <c:v>De 51 a 60 anos</c:v>
                </c:pt>
                <c:pt idx="5">
                  <c:v>Mais de 60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2.5089605734767026</c:v>
                </c:pt>
                <c:pt idx="1">
                  <c:v>23.297491039426525</c:v>
                </c:pt>
                <c:pt idx="2">
                  <c:v>33.333333333333329</c:v>
                </c:pt>
                <c:pt idx="3">
                  <c:v>17.562724014336915</c:v>
                </c:pt>
                <c:pt idx="4">
                  <c:v>9.67741935483871</c:v>
                </c:pt>
                <c:pt idx="5">
                  <c:v>13.620071684587815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D25-A032-D0E07BDFD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8D-4F64-9149-E422CE45CFF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8D-4F64-9149-E422CE45CFF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8D-4F64-9149-E422CE45CFF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8D-4F64-9149-E422CE45CF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8D-4F64-9149-E422CE45CF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8D-4F64-9149-E422CE45CF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68.35443037974683</c:v>
                </c:pt>
                <c:pt idx="1">
                  <c:v>14.345991561181433</c:v>
                </c:pt>
                <c:pt idx="2">
                  <c:v>16.033755274261605</c:v>
                </c:pt>
                <c:pt idx="3">
                  <c:v>1.2658227848101267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8D-4F64-9149-E422CE45CF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F9-4067-BEAA-B12E87F25AA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F9-4067-BEAA-B12E87F25AA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F9-4067-BEAA-B12E87F25AA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F9-4067-BEAA-B12E87F25A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F9-4067-BEAA-B12E87F25A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F9-4067-BEAA-B12E87F25A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78.333333333333329</c:v>
                </c:pt>
                <c:pt idx="1">
                  <c:v>12.777777777777777</c:v>
                </c:pt>
                <c:pt idx="2">
                  <c:v>7.7777777777777777</c:v>
                </c:pt>
                <c:pt idx="3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F9-4067-BEAA-B12E87F25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89-4547-862A-7E5C0AB354B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89-4547-862A-7E5C0AB354B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289-4547-862A-7E5C0AB354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6.5040650406504072</c:v>
                </c:pt>
                <c:pt idx="1">
                  <c:v>93.495934959349597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9-4547-862A-7E5C0AB35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5-4B65-9D0B-31029C26850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5-4B65-9D0B-31029C26850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85-4B65-9D0B-31029C26850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85-4B65-9D0B-31029C26850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85-4B65-9D0B-31029C26850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F85-4B65-9D0B-31029C26850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F85-4B65-9D0B-31029C2685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39.215686274509807</c:v>
                </c:pt>
                <c:pt idx="1">
                  <c:v>43.921568627450981</c:v>
                </c:pt>
                <c:pt idx="2">
                  <c:v>14.901960784313726</c:v>
                </c:pt>
                <c:pt idx="3">
                  <c:v>1.1764705882352942</c:v>
                </c:pt>
                <c:pt idx="4">
                  <c:v>0.78431372549019607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F85-4B65-9D0B-31029C2685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171732270389393E-4"/>
                  <c:y val="-0.17989856902356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14C-849A-8CC283419E96}"/>
                </c:ext>
              </c:extLst>
            </c:dLbl>
            <c:dLbl>
              <c:idx val="1"/>
              <c:layout>
                <c:manualLayout>
                  <c:x val="-3.6215744892874935E-2"/>
                  <c:y val="-0.165390993265993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14C-849A-8CC283419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80.645161290322577</c:v>
                </c:pt>
                <c:pt idx="1">
                  <c:v>84.567901234567898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14C-849A-8CC283419E96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19.354838709677423</c:v>
                </c:pt>
                <c:pt idx="1">
                  <c:v>15.432098765432102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24-414C-849A-8CC283419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16238623051275E-2"/>
          <c:y val="8.5927177177177197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E-4E42-B969-4765EE9FE92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E-4E42-B969-4765EE9FE92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E-4E42-B969-4765EE9FE92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E-4E42-B969-4765EE9FE92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EE-4E42-B969-4765EE9FE92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E-4E42-B969-4765EE9FE92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EE-4E42-B969-4765EE9FE9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23.52941176470588</c:v>
                </c:pt>
                <c:pt idx="1">
                  <c:v>41.17647058823529</c:v>
                </c:pt>
                <c:pt idx="2">
                  <c:v>25.630252100840334</c:v>
                </c:pt>
                <c:pt idx="3">
                  <c:v>6.3025210084033612</c:v>
                </c:pt>
                <c:pt idx="4">
                  <c:v>3.3613445378151261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EE-4E42-B969-4765EE9FE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332E-3"/>
                  <c:y val="-0.238694865319865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9B-4A01-A948-90D8F97DE83B}"/>
                </c:ext>
              </c:extLst>
            </c:dLbl>
            <c:dLbl>
              <c:idx val="1"/>
              <c:layout>
                <c:manualLayout>
                  <c:x val="-4.6762165753197242E-2"/>
                  <c:y val="-0.197461700336700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9B-4A01-A948-90D8F97DE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59.550561797752806</c:v>
                </c:pt>
                <c:pt idx="1">
                  <c:v>67.785234899328856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B-4A01-A948-90D8F97DE83B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40.449438202247194</c:v>
                </c:pt>
                <c:pt idx="1">
                  <c:v>32.214765100671144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9B-4A01-A948-90D8F97DE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Portal Corporativo | Página Inicial">
            <a:extLst>
              <a:ext uri="{FF2B5EF4-FFF2-40B4-BE49-F238E27FC236}">
                <a16:creationId xmlns:a16="http://schemas.microsoft.com/office/drawing/2014/main" id="{D81EDD07-C458-4A6C-BA26-4CCCDADC0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56" y="231834"/>
            <a:ext cx="16764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2021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2020)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545CEBE7-CC82-478E-88DE-841059AC7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3" b="25880"/>
          <a:stretch/>
        </p:blipFill>
        <p:spPr>
          <a:xfrm>
            <a:off x="11400862" y="4962076"/>
            <a:ext cx="656133" cy="477079"/>
          </a:xfrm>
          <a:prstGeom prst="rect">
            <a:avLst/>
          </a:prstGeom>
        </p:spPr>
      </p:pic>
      <p:pic>
        <p:nvPicPr>
          <p:cNvPr id="1026" name="Picture 2" descr="Portal Corporativo | Página Inicial">
            <a:extLst>
              <a:ext uri="{FF2B5EF4-FFF2-40B4-BE49-F238E27FC236}">
                <a16:creationId xmlns:a16="http://schemas.microsoft.com/office/drawing/2014/main" id="{8439A2A9-A7CB-481B-9822-E6601D76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269806"/>
            <a:ext cx="3352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23676"/>
              </p:ext>
            </p:extLst>
          </p:nvPr>
        </p:nvGraphicFramePr>
        <p:xfrm>
          <a:off x="664473" y="3497803"/>
          <a:ext cx="10761086" cy="247988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33440"/>
              </p:ext>
            </p:extLst>
          </p:nvPr>
        </p:nvGraphicFramePr>
        <p:xfrm>
          <a:off x="664473" y="1829942"/>
          <a:ext cx="10761086" cy="145976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00862"/>
              </p:ext>
            </p:extLst>
          </p:nvPr>
        </p:nvGraphicFramePr>
        <p:xfrm>
          <a:off x="595607" y="4218211"/>
          <a:ext cx="11000785" cy="195596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68643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85771"/>
              </p:ext>
            </p:extLst>
          </p:nvPr>
        </p:nvGraphicFramePr>
        <p:xfrm>
          <a:off x="415898" y="1399158"/>
          <a:ext cx="3396062" cy="5265142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4221259952"/>
                    </a:ext>
                  </a:extLst>
                </a:gridCol>
              </a:tblGrid>
              <a:tr h="2385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385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PONTA GROSSA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CONCORDIA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SANTAREM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FORTALEZA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JUAZEIRO DO NORTE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MACAPA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CRATO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SOBRAL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BARBALHA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ENCANTADO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UNIAO DA VITORIA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513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TIMOTEO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ITU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PORTO UNIAO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256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TAUBATE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ILOPOLIS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436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IPUMIRIM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382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SEARA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359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SAO MATEUS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71425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38785"/>
              </p:ext>
            </p:extLst>
          </p:nvPr>
        </p:nvGraphicFramePr>
        <p:xfrm>
          <a:off x="6677460" y="1399158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69951"/>
              </p:ext>
            </p:extLst>
          </p:nvPr>
        </p:nvGraphicFramePr>
        <p:xfrm>
          <a:off x="3811960" y="1372654"/>
          <a:ext cx="2325168" cy="5297536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397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26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381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951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42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164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145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58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865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389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19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33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66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772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127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0920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502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02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156179" y="5157187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087148" y="1384384"/>
            <a:ext cx="3477600" cy="3877200"/>
            <a:chOff x="0" y="0"/>
            <a:chExt cx="2237239" cy="2543175"/>
          </a:xfrm>
        </p:grpSpPr>
        <p:pic>
          <p:nvPicPr>
            <p:cNvPr id="22" name="Imagem 21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23" name="Imagem 22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4922303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298517"/>
              </p:ext>
            </p:extLst>
          </p:nvPr>
        </p:nvGraphicFramePr>
        <p:xfrm>
          <a:off x="69600" y="1478652"/>
          <a:ext cx="6026400" cy="44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954910"/>
              </p:ext>
            </p:extLst>
          </p:nvPr>
        </p:nvGraphicFramePr>
        <p:xfrm>
          <a:off x="-129318" y="1623902"/>
          <a:ext cx="5090400" cy="24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55C8082-433E-4862-907A-9CCA48DCA1E6}"/>
              </a:ext>
            </a:extLst>
          </p:cNvPr>
          <p:cNvSpPr/>
          <p:nvPr/>
        </p:nvSpPr>
        <p:spPr>
          <a:xfrm>
            <a:off x="64463" y="5437885"/>
            <a:ext cx="11924022" cy="134674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Sobre a obtenção de cuidados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atingiu apenas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1,3%.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gênero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apresentou uma melhor avaliação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83,7%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Ainda analisando os perfis, se destaca a faixa etária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citações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Positivas,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menor índice de satisfação esta no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anos, com 26,0%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citação nas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Negativas.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1FF1FA7-BD50-422D-863C-871A84E2A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59927"/>
              </p:ext>
            </p:extLst>
          </p:nvPr>
        </p:nvGraphicFramePr>
        <p:xfrm>
          <a:off x="6049254" y="1720490"/>
          <a:ext cx="5947340" cy="290040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49FE5F01-72F1-4D87-93BF-0FC8124EA665}"/>
              </a:ext>
            </a:extLst>
          </p:cNvPr>
          <p:cNvSpPr/>
          <p:nvPr/>
        </p:nvSpPr>
        <p:spPr>
          <a:xfrm>
            <a:off x="9620246" y="3366053"/>
            <a:ext cx="2354987" cy="21461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58372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5.3.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36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6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40625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67F2D1A-B098-4CCC-9F90-7A75051D05CE}"/>
              </a:ext>
            </a:extLst>
          </p:cNvPr>
          <p:cNvSpPr/>
          <p:nvPr/>
        </p:nvSpPr>
        <p:spPr>
          <a:xfrm>
            <a:off x="7257617" y="3773802"/>
            <a:ext cx="2350858" cy="214611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4903178"/>
            <a:ext cx="638645" cy="638645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3035C567-DDC3-4431-B283-EDCAA32177DC}"/>
              </a:ext>
            </a:extLst>
          </p:cNvPr>
          <p:cNvSpPr/>
          <p:nvPr/>
        </p:nvSpPr>
        <p:spPr>
          <a:xfrm>
            <a:off x="9608475" y="2126406"/>
            <a:ext cx="2354987" cy="21461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675215" y="1803422"/>
            <a:ext cx="828000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F00157-8038-4E5C-B260-C589938008EC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17,2</a:t>
            </a:fld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818148" y="1803422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5F452-6598-4A8B-978C-6EC8FFDDC440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82,7</a:t>
            </a:fld>
            <a:endParaRPr lang="pt-B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888592"/>
              </p:ext>
            </p:extLst>
          </p:nvPr>
        </p:nvGraphicFramePr>
        <p:xfrm>
          <a:off x="-13252" y="1827728"/>
          <a:ext cx="4896000" cy="24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66639"/>
              </p:ext>
            </p:extLst>
          </p:nvPr>
        </p:nvGraphicFramePr>
        <p:xfrm>
          <a:off x="5976138" y="1720490"/>
          <a:ext cx="6020455" cy="2900400"/>
        </p:xfrm>
        <a:graphic>
          <a:graphicData uri="http://schemas.openxmlformats.org/drawingml/2006/table">
            <a:tbl>
              <a:tblPr/>
              <a:tblGrid>
                <a:gridCol w="1204091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CB26BD3A-3C78-4D54-A316-E11C2196930E}"/>
              </a:ext>
            </a:extLst>
          </p:cNvPr>
          <p:cNvSpPr/>
          <p:nvPr/>
        </p:nvSpPr>
        <p:spPr>
          <a:xfrm>
            <a:off x="72571" y="5559000"/>
            <a:ext cx="11915914" cy="110818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Dentre os beneficiários que necessitaram de atenção imediata,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plano obteve uma avaliação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Satisfatória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que atingiu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1,1%.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gênero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apresentou uma melhor avaliação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(95,6%)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este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fica para o fato de que somente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citou a opção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Nunca.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18 a 20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classificou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Nesta analise, 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fica para o fato de que somente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citou a opção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Nunca.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61862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83143"/>
              </p:ext>
            </p:extLst>
          </p:nvPr>
        </p:nvGraphicFramePr>
        <p:xfrm>
          <a:off x="117211" y="4694231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180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6.1.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4912191"/>
            <a:ext cx="638645" cy="63864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6FCFB0E6-09D9-44C5-9AD4-382F4514FC79}"/>
              </a:ext>
            </a:extLst>
          </p:cNvPr>
          <p:cNvSpPr/>
          <p:nvPr/>
        </p:nvSpPr>
        <p:spPr>
          <a:xfrm>
            <a:off x="9581285" y="2358934"/>
            <a:ext cx="2380696" cy="20209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43C400A-9312-41DE-9DE4-A7291BC5EF3D}"/>
              </a:ext>
            </a:extLst>
          </p:cNvPr>
          <p:cNvSpPr/>
          <p:nvPr/>
        </p:nvSpPr>
        <p:spPr>
          <a:xfrm>
            <a:off x="9594537" y="3349487"/>
            <a:ext cx="2380696" cy="20209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96E4DE2-8A20-449B-8D03-6F99E9B26510}"/>
              </a:ext>
            </a:extLst>
          </p:cNvPr>
          <p:cNvSpPr/>
          <p:nvPr/>
        </p:nvSpPr>
        <p:spPr>
          <a:xfrm>
            <a:off x="7183538" y="2340220"/>
            <a:ext cx="1190348" cy="202095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764853" y="1936911"/>
            <a:ext cx="828000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3FA267E-19EF-4DAF-A2C9-22DE06114B35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8,8</a:t>
            </a:fld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686243" y="1936911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AF61EE-8165-4C0F-88E6-E69563C4B733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91,1</a:t>
            </a:fld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BC8B240-D0C1-42A4-BD5C-8A5D91F1C20B}"/>
              </a:ext>
            </a:extLst>
          </p:cNvPr>
          <p:cNvSpPr/>
          <p:nvPr/>
        </p:nvSpPr>
        <p:spPr>
          <a:xfrm>
            <a:off x="7190164" y="3564834"/>
            <a:ext cx="1190348" cy="202095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812567"/>
              </p:ext>
            </p:extLst>
          </p:nvPr>
        </p:nvGraphicFramePr>
        <p:xfrm>
          <a:off x="119351" y="1551876"/>
          <a:ext cx="46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37606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CA77B952-BF3C-430E-A5F9-0E90119FCCBA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a comunicação do plano,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relatam não receber comunicação do plano, um índice elevado, o que vale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 este percentual.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gênero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mais recebeu algum tipo de comunicação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mesmo que dentro da margem de erro.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este contato é mais frequente para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Mais de 60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onde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afirmaram receber algum tipo de comunicação. Já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relatam não receber comunicação.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03132A0-CA52-4512-844B-C379300E6BD3}"/>
              </a:ext>
            </a:extLst>
          </p:cNvPr>
          <p:cNvSpPr/>
          <p:nvPr/>
        </p:nvSpPr>
        <p:spPr>
          <a:xfrm>
            <a:off x="8320439" y="3525552"/>
            <a:ext cx="1713706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58393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96743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65AE10E-E601-4EFF-82E4-A01887FEF9A7}"/>
              </a:ext>
            </a:extLst>
          </p:cNvPr>
          <p:cNvSpPr/>
          <p:nvPr/>
        </p:nvSpPr>
        <p:spPr>
          <a:xfrm>
            <a:off x="9989442" y="4566846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5000836"/>
            <a:ext cx="638645" cy="63864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177EB72-B355-4DA2-AA57-FC320AD65A66}"/>
              </a:ext>
            </a:extLst>
          </p:cNvPr>
          <p:cNvSpPr/>
          <p:nvPr/>
        </p:nvSpPr>
        <p:spPr>
          <a:xfrm>
            <a:off x="10015947" y="2324762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409835"/>
              </p:ext>
            </p:extLst>
          </p:nvPr>
        </p:nvGraphicFramePr>
        <p:xfrm>
          <a:off x="-43449" y="1876245"/>
          <a:ext cx="4518000" cy="29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72397"/>
              </p:ext>
            </p:extLst>
          </p:nvPr>
        </p:nvGraphicFramePr>
        <p:xfrm>
          <a:off x="9090248" y="2038333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F351BD1-68DC-4094-84A9-34C91B51A902}"/>
              </a:ext>
            </a:extLst>
          </p:cNvPr>
          <p:cNvSpPr/>
          <p:nvPr/>
        </p:nvSpPr>
        <p:spPr>
          <a:xfrm>
            <a:off x="6101168" y="4165665"/>
            <a:ext cx="5837546" cy="241348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Sobre atenção à saúde recebida,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entrevistados avaliam satisfatoriamente, com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relevante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o fato da soma dos que classificaram este atributo como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e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ficar em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2,0%,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indicando assim um baixíssimo índice de insatisfeitos, concentrando a não satisfação na neutralidade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(Regular 14,9%).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4,7pp entre as opções de satisfação, indicando probabilidade de migração para a não satisfação.</a:t>
            </a: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gênero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mesmo que dentro da margem de erro, e  ambos os perfis classificam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 destaca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89,4%,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também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são 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78,3% (Não Conformidade).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56" name="Retângulo 55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716567" y="1985415"/>
            <a:ext cx="1546680" cy="2556000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57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71943" y="1650197"/>
            <a:ext cx="688935" cy="642313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83,1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94365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88098"/>
              </p:ext>
            </p:extLst>
          </p:nvPr>
        </p:nvGraphicFramePr>
        <p:xfrm>
          <a:off x="137813" y="4304442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4554C33-A601-4EEC-8FDB-CE045330E93F}"/>
              </a:ext>
            </a:extLst>
          </p:cNvPr>
          <p:cNvSpPr/>
          <p:nvPr/>
        </p:nvSpPr>
        <p:spPr>
          <a:xfrm>
            <a:off x="9090248" y="3082149"/>
            <a:ext cx="2848466" cy="26077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702639"/>
            <a:ext cx="638645" cy="638645"/>
          </a:xfrm>
          <a:prstGeom prst="rect">
            <a:avLst/>
          </a:prstGeom>
        </p:spPr>
      </p:pic>
      <p:grpSp>
        <p:nvGrpSpPr>
          <p:cNvPr id="48" name="Agrupar 47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503125" y="1614666"/>
            <a:ext cx="2408399" cy="2376001"/>
            <a:chOff x="0" y="0"/>
            <a:chExt cx="2237239" cy="2543175"/>
          </a:xfrm>
        </p:grpSpPr>
        <p:pic>
          <p:nvPicPr>
            <p:cNvPr id="49" name="Imagem 48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0" name="Imagem 49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1" name="Gráfico 50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3847620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id="{9F7A78B1-F6C7-463A-B3B3-8510CEB75693}"/>
              </a:ext>
            </a:extLst>
          </p:cNvPr>
          <p:cNvSpPr/>
          <p:nvPr/>
        </p:nvSpPr>
        <p:spPr>
          <a:xfrm>
            <a:off x="9096875" y="2571942"/>
            <a:ext cx="2848466" cy="26077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439877"/>
              </p:ext>
            </p:extLst>
          </p:nvPr>
        </p:nvGraphicFramePr>
        <p:xfrm>
          <a:off x="-89047" y="2016854"/>
          <a:ext cx="44388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29182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4B6FD4F5-215F-4D5F-B1BC-F94A87594D58}"/>
              </a:ext>
            </a:extLst>
          </p:cNvPr>
          <p:cNvSpPr/>
          <p:nvPr/>
        </p:nvSpPr>
        <p:spPr>
          <a:xfrm>
            <a:off x="6094627" y="4049980"/>
            <a:ext cx="5850687" cy="264263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a lista de prestadores de serviços,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64,7%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positivamente, optando pelas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este atributo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Este atributo concentra um alto índice de neutralidade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(Regular 25,6%).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17,6pp entre as opções de satisfação, indicando probabilidade de migração para 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apresenta maior índice de satisfação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(67,8%),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a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enquanto os 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 o menor índice de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este atributo dentro da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E51E234-1F3E-4F66-B785-FF9582F2D022}"/>
              </a:ext>
            </a:extLst>
          </p:cNvPr>
          <p:cNvSpPr/>
          <p:nvPr/>
        </p:nvSpPr>
        <p:spPr>
          <a:xfrm>
            <a:off x="9097917" y="2304920"/>
            <a:ext cx="2834145" cy="22840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01D38741-E9A4-40F6-A3BD-9CA190017297}"/>
              </a:ext>
            </a:extLst>
          </p:cNvPr>
          <p:cNvSpPr/>
          <p:nvPr/>
        </p:nvSpPr>
        <p:spPr>
          <a:xfrm>
            <a:off x="2602669" y="2086809"/>
            <a:ext cx="1475487" cy="264349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50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27058" y="1704856"/>
            <a:ext cx="688935" cy="64231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64,7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70561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89743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13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B4A4331-55B4-450B-A2C4-849E3E14840F}"/>
              </a:ext>
            </a:extLst>
          </p:cNvPr>
          <p:cNvSpPr/>
          <p:nvPr/>
        </p:nvSpPr>
        <p:spPr>
          <a:xfrm>
            <a:off x="9098504" y="2846259"/>
            <a:ext cx="2834145" cy="22840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680379"/>
            <a:ext cx="638645" cy="638645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471421" y="1673979"/>
            <a:ext cx="2408399" cy="2376001"/>
            <a:chOff x="0" y="0"/>
            <a:chExt cx="2237239" cy="2543175"/>
          </a:xfrm>
        </p:grpSpPr>
        <p:pic>
          <p:nvPicPr>
            <p:cNvPr id="42" name="Imagem 41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7" name="Imagem 46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8" name="Gráfico 47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656196"/>
              </p:ext>
            </p:extLst>
          </p:nvPr>
        </p:nvGraphicFramePr>
        <p:xfrm>
          <a:off x="76027" y="1757321"/>
          <a:ext cx="4374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7972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3D129360-5D3C-4A9F-AFF8-CDC70ACC5F01}"/>
              </a:ext>
            </a:extLst>
          </p:cNvPr>
          <p:cNvSpPr/>
          <p:nvPr/>
        </p:nvSpPr>
        <p:spPr>
          <a:xfrm>
            <a:off x="6065254" y="4165664"/>
            <a:ext cx="5873460" cy="245804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o acesso ao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positivamente, optando pelas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que ficou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1,7%.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não satisfação está concentrada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 (17,4%).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22,7pp entre as opções de satisfação, indicando probabilidade de migração da satisfação para não satisfação. 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ambos 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 Já os respondentes,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possuem o menor índice de satisfação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e classificam o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 maior índice de satisfação aparece no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37" name="Retângulo 36">
            <a:extLst>
              <a:ext uri="{FF2B5EF4-FFF2-40B4-BE49-F238E27FC236}">
                <a16:creationId xmlns:a16="http://schemas.microsoft.com/office/drawing/2014/main" id="{383B69AC-B0C5-49F7-83FC-A099EF02BDC0}"/>
              </a:ext>
            </a:extLst>
          </p:cNvPr>
          <p:cNvSpPr/>
          <p:nvPr/>
        </p:nvSpPr>
        <p:spPr>
          <a:xfrm>
            <a:off x="2734324" y="2058246"/>
            <a:ext cx="1548790" cy="2700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sp>
        <p:nvSpPr>
          <p:cNvPr id="39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234342" y="1755851"/>
            <a:ext cx="688935" cy="642313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77,3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64593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6981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28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0D1ECFD-A109-486B-9FBA-4FA350F33B09}"/>
              </a:ext>
            </a:extLst>
          </p:cNvPr>
          <p:cNvSpPr/>
          <p:nvPr/>
        </p:nvSpPr>
        <p:spPr>
          <a:xfrm>
            <a:off x="9091317" y="3097116"/>
            <a:ext cx="2834145" cy="240254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575C340-A80A-4F4C-A9A5-33AD8DA566A8}"/>
              </a:ext>
            </a:extLst>
          </p:cNvPr>
          <p:cNvSpPr/>
          <p:nvPr/>
        </p:nvSpPr>
        <p:spPr>
          <a:xfrm>
            <a:off x="9091317" y="3362587"/>
            <a:ext cx="2834145" cy="24025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627630"/>
            <a:ext cx="638645" cy="638645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469708" y="1644075"/>
            <a:ext cx="2408399" cy="2376001"/>
            <a:chOff x="0" y="0"/>
            <a:chExt cx="2237239" cy="2543175"/>
          </a:xfrm>
        </p:grpSpPr>
        <p:pic>
          <p:nvPicPr>
            <p:cNvPr id="32" name="Imagem 31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33" name="Imagem 32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8" name="Gráfico 47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801736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689766"/>
            <a:ext cx="5748717" cy="2917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BENEFICENCIA CAMILIANA DO SUL, r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egistro ANS número 318299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551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14240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São Camilo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27196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51315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2048"/>
              </p:ext>
            </p:extLst>
          </p:nvPr>
        </p:nvGraphicFramePr>
        <p:xfrm>
          <a:off x="287908" y="1373552"/>
          <a:ext cx="4953600" cy="28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68475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074EAC10-640F-4E07-A3AE-F2ADC7652011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que necessitaram abrir algum tipo de reclamação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(28,0%)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somente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citaram que tiveram suas demandas resolvidas, classificando a resolutividade dentro da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Avaliando 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já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menos recebeu solução,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57,1%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enquanto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tiveram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suas demandas resolvidas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a resolutividade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3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464606"/>
              </p:ext>
            </p:extLst>
          </p:nvPr>
        </p:nvGraphicFramePr>
        <p:xfrm>
          <a:off x="72571" y="2058681"/>
          <a:ext cx="5608800" cy="33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1175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9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,3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14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86743"/>
              </p:ext>
            </p:extLst>
          </p:nvPr>
        </p:nvGraphicFramePr>
        <p:xfrm>
          <a:off x="172575" y="3906312"/>
          <a:ext cx="2880000" cy="78892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D48218F-122A-40EE-BCAF-9EDB1A857D0C}"/>
              </a:ext>
            </a:extLst>
          </p:cNvPr>
          <p:cNvSpPr/>
          <p:nvPr/>
        </p:nvSpPr>
        <p:spPr>
          <a:xfrm>
            <a:off x="7177351" y="4224854"/>
            <a:ext cx="2376000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B0D5268-78AC-42E7-922C-AEB0547A4971}"/>
              </a:ext>
            </a:extLst>
          </p:cNvPr>
          <p:cNvSpPr/>
          <p:nvPr/>
        </p:nvSpPr>
        <p:spPr>
          <a:xfrm>
            <a:off x="9597761" y="2173870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55D8F1-6F6B-4AA0-A87F-B7E466944559}"/>
              </a:ext>
            </a:extLst>
          </p:cNvPr>
          <p:cNvSpPr/>
          <p:nvPr/>
        </p:nvSpPr>
        <p:spPr>
          <a:xfrm>
            <a:off x="9597761" y="3380800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975946"/>
              </p:ext>
            </p:extLst>
          </p:nvPr>
        </p:nvGraphicFramePr>
        <p:xfrm>
          <a:off x="-7809" y="1930154"/>
          <a:ext cx="45036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76602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302890B8-F37E-413B-9000-353D8E54B1F5}"/>
              </a:ext>
            </a:extLst>
          </p:cNvPr>
          <p:cNvSpPr/>
          <p:nvPr/>
        </p:nvSpPr>
        <p:spPr>
          <a:xfrm>
            <a:off x="6044145" y="4040569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Sobre documentos ou formulários exigidos,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entrevistados avaliaram positivamente, 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de 24,8pp entre as opções de satisfação, indicando probabilidade de migração para a não satisfação.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que ficou em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4,7%.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 não satisfação esta concentrada na neutralidade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(Regular 16,8%).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Referente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gênero,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público que melhor avaliou, mesmo que dentro da margem de erro, foi 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Mais de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 (classificando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enquanto os 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 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 o menor índice de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65,8%,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845A46E-06A4-47A9-9177-213C1A75A01C}"/>
              </a:ext>
            </a:extLst>
          </p:cNvPr>
          <p:cNvSpPr/>
          <p:nvPr/>
        </p:nvSpPr>
        <p:spPr>
          <a:xfrm>
            <a:off x="9090248" y="2568382"/>
            <a:ext cx="2848465" cy="24249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47CA9C8-B61C-4A00-96F9-FE57FFAB8CCF}"/>
              </a:ext>
            </a:extLst>
          </p:cNvPr>
          <p:cNvSpPr/>
          <p:nvPr/>
        </p:nvSpPr>
        <p:spPr>
          <a:xfrm>
            <a:off x="9090248" y="3615200"/>
            <a:ext cx="2841306" cy="24249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31106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70700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6.8.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61C5C3F-CAF7-43E7-864C-AEAF32D04333}"/>
              </a:ext>
            </a:extLst>
          </p:cNvPr>
          <p:cNvSpPr/>
          <p:nvPr/>
        </p:nvSpPr>
        <p:spPr>
          <a:xfrm>
            <a:off x="2764708" y="2013026"/>
            <a:ext cx="1515600" cy="270000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573851"/>
            <a:ext cx="638645" cy="638645"/>
          </a:xfrm>
          <a:prstGeom prst="rect">
            <a:avLst/>
          </a:prstGeom>
        </p:spPr>
      </p:pic>
      <p:sp>
        <p:nvSpPr>
          <p:cNvPr id="27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236355" y="1684753"/>
            <a:ext cx="687600" cy="640800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libri"/>
                <a:cs typeface="Calibri"/>
              </a:rPr>
              <a:t>78,5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468623" y="1644997"/>
            <a:ext cx="2408399" cy="2376001"/>
            <a:chOff x="0" y="0"/>
            <a:chExt cx="2237239" cy="2543175"/>
          </a:xfrm>
        </p:grpSpPr>
        <p:pic>
          <p:nvPicPr>
            <p:cNvPr id="38" name="Imagem 37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0" name="Imagem 39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2" name="Gráfico 41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549100"/>
              </p:ext>
            </p:extLst>
          </p:nvPr>
        </p:nvGraphicFramePr>
        <p:xfrm>
          <a:off x="43131" y="1840190"/>
          <a:ext cx="4482000" cy="334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3018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5" name="Retângulo 24">
            <a:extLst>
              <a:ext uri="{FF2B5EF4-FFF2-40B4-BE49-F238E27FC236}">
                <a16:creationId xmlns:a16="http://schemas.microsoft.com/office/drawing/2014/main" id="{E291C137-2DBB-4846-9211-C4AA86A69A8A}"/>
              </a:ext>
            </a:extLst>
          </p:cNvPr>
          <p:cNvSpPr/>
          <p:nvPr/>
        </p:nvSpPr>
        <p:spPr>
          <a:xfrm>
            <a:off x="5550073" y="4170888"/>
            <a:ext cx="6377391" cy="238029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Sobre a avaliação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positivamente, 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Destaque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baixíssimo índice de insatisfeitos, que não ultrapassou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2,5%.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ainda o alto índice de neutralidade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de 24,0pp entre as opções de satisfação, indicando probabilidade de migração para 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se destaca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85,5%,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ambos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dentro da margem de erro 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público da faixa etária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que mais indicaram a não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71,4%,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classificando este atributo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41 a 50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93,5%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sp>
        <p:nvSpPr>
          <p:cNvPr id="46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26088" y="1570368"/>
            <a:ext cx="688935" cy="642313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83,8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61420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1" name="Retângulo 30">
            <a:extLst>
              <a:ext uri="{FF2B5EF4-FFF2-40B4-BE49-F238E27FC236}">
                <a16:creationId xmlns:a16="http://schemas.microsoft.com/office/drawing/2014/main" id="{ABD32C39-A637-4EA4-B800-BF2A7812EFAC}"/>
              </a:ext>
            </a:extLst>
          </p:cNvPr>
          <p:cNvSpPr/>
          <p:nvPr/>
        </p:nvSpPr>
        <p:spPr>
          <a:xfrm>
            <a:off x="2684210" y="1956309"/>
            <a:ext cx="1640518" cy="2890930"/>
          </a:xfrm>
          <a:prstGeom prst="rect">
            <a:avLst/>
          </a:prstGeom>
          <a:noFill/>
          <a:ln w="19050" cap="rnd">
            <a:solidFill>
              <a:srgbClr val="FFE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55940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EF5F64E-1253-4E03-A9E1-9F7B6CB805FB}"/>
              </a:ext>
            </a:extLst>
          </p:cNvPr>
          <p:cNvSpPr/>
          <p:nvPr/>
        </p:nvSpPr>
        <p:spPr>
          <a:xfrm>
            <a:off x="8848338" y="3099154"/>
            <a:ext cx="2826000" cy="24229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A469C04-FE97-442E-A4CA-E273FEF85331}"/>
              </a:ext>
            </a:extLst>
          </p:cNvPr>
          <p:cNvSpPr/>
          <p:nvPr/>
        </p:nvSpPr>
        <p:spPr>
          <a:xfrm>
            <a:off x="8821834" y="2300448"/>
            <a:ext cx="2848466" cy="23943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989" y="3765987"/>
            <a:ext cx="638645" cy="638645"/>
          </a:xfrm>
          <a:prstGeom prst="rect">
            <a:avLst/>
          </a:prstGeom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201400" y="1669552"/>
            <a:ext cx="2408399" cy="2376001"/>
            <a:chOff x="0" y="0"/>
            <a:chExt cx="2237239" cy="2543175"/>
          </a:xfrm>
        </p:grpSpPr>
        <p:pic>
          <p:nvPicPr>
            <p:cNvPr id="40" name="Imagem 39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4" name="Imagem 43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45" name="Gráfico 44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483694"/>
              </p:ext>
            </p:extLst>
          </p:nvPr>
        </p:nvGraphicFramePr>
        <p:xfrm>
          <a:off x="-222476" y="1599853"/>
          <a:ext cx="4881600" cy="29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06703" y="1068645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56463"/>
              </p:ext>
            </p:extLst>
          </p:nvPr>
        </p:nvGraphicFramePr>
        <p:xfrm>
          <a:off x="5600700" y="1720490"/>
          <a:ext cx="6395892" cy="2948185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797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719975D9-3048-4D02-B2B5-F6C649634F6F}"/>
              </a:ext>
            </a:extLst>
          </p:cNvPr>
          <p:cNvSpPr/>
          <p:nvPr/>
        </p:nvSpPr>
        <p:spPr>
          <a:xfrm>
            <a:off x="72571" y="5411700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55,2pp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Positivas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o fato de que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4,2% Não Recomendariam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plano.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mais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tiveram citações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Positivas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72,4%,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se destaca são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85,3%,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importante ressaltar que apenas essa faixa etária não citou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mais citaram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Recomendaria com ressalvas,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representando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30,6%.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C16914-A76E-4AE1-9C8B-D3685CFD95B5}"/>
              </a:ext>
            </a:extLst>
          </p:cNvPr>
          <p:cNvSpPr/>
          <p:nvPr/>
        </p:nvSpPr>
        <p:spPr>
          <a:xfrm>
            <a:off x="9856348" y="3402496"/>
            <a:ext cx="2124000" cy="198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110160C-FEDC-457F-B595-CB644382D4D4}"/>
              </a:ext>
            </a:extLst>
          </p:cNvPr>
          <p:cNvSpPr/>
          <p:nvPr/>
        </p:nvSpPr>
        <p:spPr>
          <a:xfrm>
            <a:off x="6696240" y="3622263"/>
            <a:ext cx="2113990" cy="20999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51701"/>
              </p:ext>
            </p:extLst>
          </p:nvPr>
        </p:nvGraphicFramePr>
        <p:xfrm>
          <a:off x="72571" y="406751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7492"/>
              </p:ext>
            </p:extLst>
          </p:nvPr>
        </p:nvGraphicFramePr>
        <p:xfrm>
          <a:off x="81243" y="4736837"/>
          <a:ext cx="5040000" cy="695325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 18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05347" y="3642915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33286" y="3430816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EE286A42-A1AC-4EE6-A609-99DB60DB5FAB}"/>
              </a:ext>
            </a:extLst>
          </p:cNvPr>
          <p:cNvSpPr/>
          <p:nvPr/>
        </p:nvSpPr>
        <p:spPr>
          <a:xfrm>
            <a:off x="9867682" y="2387319"/>
            <a:ext cx="2124000" cy="198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4956631"/>
            <a:ext cx="638645" cy="63864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AD1CF3B2-AF03-4E77-B24C-0278D60D0875}"/>
              </a:ext>
            </a:extLst>
          </p:cNvPr>
          <p:cNvSpPr/>
          <p:nvPr/>
        </p:nvSpPr>
        <p:spPr>
          <a:xfrm>
            <a:off x="6696240" y="3407799"/>
            <a:ext cx="1029777" cy="198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557922" y="1936453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45F0ACF-7692-45A9-9494-1F450C776EA7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25,2</a:t>
            </a:fld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3770977" y="1936453"/>
            <a:ext cx="828001" cy="5742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50B844-495D-411E-8141-E47395715B08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72,0</a:t>
            </a:fld>
            <a:endParaRPr lang="pt-BR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Fala com preenchimento sólido">
            <a:extLst>
              <a:ext uri="{FF2B5EF4-FFF2-40B4-BE49-F238E27FC236}">
                <a16:creationId xmlns:a16="http://schemas.microsoft.com/office/drawing/2014/main" id="{79936D05-6F25-4D03-AE85-04E34A1C7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472" y="-404694"/>
            <a:ext cx="4322381" cy="43223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9" y="1219937"/>
            <a:ext cx="10347746" cy="4918445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o desempenho do plano de saúde São Camilo, referindo-se a aspectos que investigam a satisfação do beneficiário (questões com 5 gradientes) foi razoável, os atributos oscilaram entre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Não Conforme,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64,7%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todas as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está maior se comparado ao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resultado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2,2%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14,0%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relação a recomendação do plano, temos um percentual positivo de </a:t>
            </a: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72,0%</a:t>
            </a:r>
            <a:r>
              <a:rPr lang="pt-B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Correlacionando a taxa de recomendação nota-se que ela não acompanha a satisfação geral, a diferença entre elas é de aproximadamente 11,7pp.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99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44FB19A-304A-47AC-AD73-3FC5B0F48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53" b="25880"/>
            <a:stretch/>
          </p:blipFill>
          <p:spPr>
            <a:xfrm>
              <a:off x="2952644" y="4962076"/>
              <a:ext cx="656133" cy="477079"/>
            </a:xfrm>
            <a:prstGeom prst="rect">
              <a:avLst/>
            </a:prstGeom>
          </p:spPr>
        </p:pic>
      </p:grpSp>
      <p:pic>
        <p:nvPicPr>
          <p:cNvPr id="12" name="Picture 2" descr="Portal Corporativo | Página Inicial">
            <a:extLst>
              <a:ext uri="{FF2B5EF4-FFF2-40B4-BE49-F238E27FC236}">
                <a16:creationId xmlns:a16="http://schemas.microsoft.com/office/drawing/2014/main" id="{818476D9-2FD4-4AA3-B23C-DF7F32C2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1" y="847216"/>
            <a:ext cx="33528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63.980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Plano São Camilo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44.035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27/01/2021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15/02/2021 à 05/04/2021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279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4,9%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279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26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3740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33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6,8%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0,3%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0,6%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91,4%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0,8%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12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  6,8%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</a:t>
            </a:r>
            <a:r>
              <a:rPr lang="pt-BR" sz="14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: 4.090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32628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75489"/>
              </p:ext>
            </p:extLst>
          </p:nvPr>
        </p:nvGraphicFramePr>
        <p:xfrm>
          <a:off x="664473" y="1737205"/>
          <a:ext cx="10690064" cy="427750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procurei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49613"/>
              </p:ext>
            </p:extLst>
          </p:nvPr>
        </p:nvGraphicFramePr>
        <p:xfrm>
          <a:off x="663266" y="3518448"/>
          <a:ext cx="10865464" cy="250029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77801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29563"/>
              </p:ext>
            </p:extLst>
          </p:nvPr>
        </p:nvGraphicFramePr>
        <p:xfrm>
          <a:off x="664473" y="4157897"/>
          <a:ext cx="11007602" cy="2389036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01143"/>
              </p:ext>
            </p:extLst>
          </p:nvPr>
        </p:nvGraphicFramePr>
        <p:xfrm>
          <a:off x="664473" y="1694336"/>
          <a:ext cx="11007602" cy="233434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5800</Words>
  <Application>Microsoft Office PowerPoint</Application>
  <PresentationFormat>Widescreen</PresentationFormat>
  <Paragraphs>1463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295</cp:revision>
  <dcterms:created xsi:type="dcterms:W3CDTF">2021-03-17T23:00:47Z</dcterms:created>
  <dcterms:modified xsi:type="dcterms:W3CDTF">2021-04-19T19:38:05Z</dcterms:modified>
</cp:coreProperties>
</file>