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80" r:id="rId2"/>
    <p:sldId id="4283" r:id="rId3"/>
    <p:sldId id="4292" r:id="rId4"/>
    <p:sldId id="4284" r:id="rId5"/>
    <p:sldId id="4285" r:id="rId6"/>
    <p:sldId id="3782" r:id="rId7"/>
    <p:sldId id="4004" r:id="rId8"/>
    <p:sldId id="4006" r:id="rId9"/>
    <p:sldId id="3980" r:id="rId10"/>
    <p:sldId id="4008" r:id="rId11"/>
    <p:sldId id="4007" r:id="rId12"/>
    <p:sldId id="3783" r:id="rId13"/>
    <p:sldId id="3768" r:id="rId14"/>
    <p:sldId id="3769" r:id="rId15"/>
    <p:sldId id="3770" r:id="rId16"/>
    <p:sldId id="3771" r:id="rId17"/>
    <p:sldId id="3772" r:id="rId18"/>
    <p:sldId id="3773" r:id="rId19"/>
    <p:sldId id="3774" r:id="rId20"/>
    <p:sldId id="3775" r:id="rId21"/>
    <p:sldId id="3776" r:id="rId22"/>
    <p:sldId id="3777" r:id="rId23"/>
    <p:sldId id="3779" r:id="rId24"/>
    <p:sldId id="3780" r:id="rId25"/>
    <p:sldId id="428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E17377-A94B-4C38-B0BA-668226A03655}">
          <p14:sldIdLst>
            <p14:sldId id="4280"/>
            <p14:sldId id="4283"/>
            <p14:sldId id="4292"/>
            <p14:sldId id="4284"/>
            <p14:sldId id="4285"/>
            <p14:sldId id="3782"/>
            <p14:sldId id="4004"/>
            <p14:sldId id="4006"/>
            <p14:sldId id="3980"/>
            <p14:sldId id="4008"/>
            <p14:sldId id="4007"/>
            <p14:sldId id="3783"/>
            <p14:sldId id="3768"/>
            <p14:sldId id="3769"/>
            <p14:sldId id="3770"/>
            <p14:sldId id="3771"/>
            <p14:sldId id="3772"/>
            <p14:sldId id="3773"/>
            <p14:sldId id="3774"/>
            <p14:sldId id="3775"/>
            <p14:sldId id="3776"/>
            <p14:sldId id="3777"/>
            <p14:sldId id="3779"/>
            <p14:sldId id="3780"/>
            <p14:sldId id="4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70AD47"/>
    <a:srgbClr val="FFE699"/>
    <a:srgbClr val="F2F2F2"/>
    <a:srgbClr val="F7F7F7"/>
    <a:srgbClr val="0067AA"/>
    <a:srgbClr val="FFFFF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79B4D-FFA2-4F1B-8F45-8DED47018401}" v="23" dt="2021-03-29T19:55:16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esktop\S&#227;o%20Camilo\ANS%20Plano%20S&#227;o%20Camilo%20-%20Pesquisa%20IDSS%202022%20(Base%202021)%20-%20Processamento%20VF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esktop\S&#227;o%20Camilo\ANS%20Plano%20S&#227;o%20Camilo%20-%20Pesquisa%20IDSS%202022%20(Base%202021)%20-%20Processamento%20VF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\Desktop\S&#227;o%20Camilo\ANS%20Plano%20S&#227;o%20Camilo%20-%20Pesquisa%20IDSS%202022%20(Base%202021)%20-%20Processamento%20VF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esktop\S&#227;o%20Camilo\ANS%20Plano%20S&#227;o%20Camilo%20-%20Pesquisa%20IDSS%202022%20(Base%202021)%20-%20Processamento%20VF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esktop\S&#227;o%20Camilo\ANS%20Plano%20S&#227;o%20Camilo%20-%20Pesquisa%20IDSS%202022%20(Base%202021)%20-%20Processamento%20VF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\Desktop\S&#227;o%20Camilo\ANS%20Plano%20S&#227;o%20Camilo%20-%20Pesquisa%20IDSS%202022%20(Base%202021)%20-%20Processamento%20VF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esktop\S&#227;o%20Camilo\ANS%20Plano%20S&#227;o%20Camilo%20-%20Pesquisa%20IDSS%202022%20(Base%202021)%20-%20Processamento%20VF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\Desktop\S&#227;o%20Camilo\ANS%20Plano%20S&#227;o%20Camilo%20-%20Pesquisa%20IDSS%202022%20(Base%202021)%20-%20Processamento%20VF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esktop\S&#227;o%20Camilo\ANS%20Plano%20S&#227;o%20Camilo%20-%20Pesquisa%20IDSS%202022%20(Base%202021)%20-%20Processamento%20VF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\Desktop\S&#227;o%20Camilo\ANS%20Plano%20S&#227;o%20Camilo%20-%20Pesquisa%20IDSS%202022%20(Base%202021)%20-%20Processamento%20VF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esktop\S&#227;o%20Camilo\ANS%20Plano%20S&#227;o%20Camilo%20-%20Pesquisa%20IDSS%202022%20(Base%202021)%20-%20Processamento%20VF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esktop\S&#227;o%20Camilo\ANS%20Plano%20S&#227;o%20Camilo%20-%20Pesquisa%20IDSS%202022%20(Base%202021)%20-%20Processamento%20VF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esktop\S&#227;o%20Camilo\ANS%20Plano%20S&#227;o%20Camilo%20-%20Pesquisa%20IDSS%202022%20(Base%202021)%20-%20Processamento%20VF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esktop\S&#227;o%20Camilo\ANS%20Plano%20S&#227;o%20Camilo%20-%20Pesquisa%20IDSS%202022%20(Base%202021)%20-%20Processamento%20VF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\Desktop\S&#227;o%20Camilo\ANS%20Plano%20S&#227;o%20Camilo%20-%20Pesquisa%20IDSS%202022%20(Base%202021)%20-%20Processamento%20VF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esktop\S&#227;o%20Camilo\ANS%20Plano%20S&#227;o%20Camilo%20-%20Pesquisa%20IDSS%202022%20(Base%202021)%20-%20Processamento%20VF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\Desktop\S&#227;o%20Camilo\ANS%20Plano%20S&#227;o%20Camilo%20-%20Pesquisa%20IDSS%202022%20(Base%202021)%20-%20Processamento%20VF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Qual a sua idade?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20 anos</c:v>
                </c:pt>
                <c:pt idx="1">
                  <c:v>De 21 a 30 anos</c:v>
                </c:pt>
                <c:pt idx="2">
                  <c:v>De 31 a 40 anos</c:v>
                </c:pt>
                <c:pt idx="3">
                  <c:v>De 41 a 50 anos</c:v>
                </c:pt>
                <c:pt idx="4">
                  <c:v>De 51 a 60 anos</c:v>
                </c:pt>
                <c:pt idx="5">
                  <c:v>Mais de 60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2.3411371237458192</c:v>
                </c:pt>
                <c:pt idx="1">
                  <c:v>19.063545150501675</c:v>
                </c:pt>
                <c:pt idx="2">
                  <c:v>33.444816053511708</c:v>
                </c:pt>
                <c:pt idx="3">
                  <c:v>22.073578595317723</c:v>
                </c:pt>
                <c:pt idx="4">
                  <c:v>8.3612040133779271</c:v>
                </c:pt>
                <c:pt idx="5">
                  <c:v>14.715719063545151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B-4D60-A837-AAA600872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41838134430729E-2"/>
          <c:y val="0.1121699728421301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EA-424F-B58D-5ADCF5C4836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EA-424F-B58D-5ADCF5C4836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EA-424F-B58D-5ADCF5C4836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EA-424F-B58D-5ADCF5C4836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EA-424F-B58D-5ADCF5C4836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EA-424F-B58D-5ADCF5C4836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5EA-424F-B58D-5ADCF5C48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25.204918032786882</c:v>
                </c:pt>
                <c:pt idx="1">
                  <c:v>48.360655737704917</c:v>
                </c:pt>
                <c:pt idx="2">
                  <c:v>19.467213114754099</c:v>
                </c:pt>
                <c:pt idx="3">
                  <c:v>4.918032786885246</c:v>
                </c:pt>
                <c:pt idx="4">
                  <c:v>2.0491803278688523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5EA-424F-B58D-5ADCF5C483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332E-3"/>
                  <c:y val="-0.185243686868686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43-451C-AE71-090B60BBDB02}"/>
                </c:ext>
              </c:extLst>
            </c:dLbl>
            <c:dLbl>
              <c:idx val="1"/>
              <c:layout>
                <c:manualLayout>
                  <c:x val="-4.6762165753197242E-2"/>
                  <c:y val="-0.181426346801346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43-451C-AE71-090B60BBD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73.118279569892479</c:v>
                </c:pt>
                <c:pt idx="1">
                  <c:v>73.841059602649011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43-451C-AE71-090B60BBDB02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26.881720430107521</c:v>
                </c:pt>
                <c:pt idx="1">
                  <c:v>26.158940397350989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43-451C-AE71-090B60BBD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DA-42D1-900A-CFAA48E6175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DA-42D1-900A-CFAA48E6175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5DA-42D1-900A-CFAA48E617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66.666666666666657</c:v>
                </c:pt>
                <c:pt idx="1">
                  <c:v>33.333333333333329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DA-42D1-900A-CFAA48E61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71-4FED-9ACB-15775BC372D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71-4FED-9ACB-15775BC372D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71-4FED-9ACB-15775BC372D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71-4FED-9ACB-15775BC372D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71-4FED-9ACB-15775BC372D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71-4FED-9ACB-15775BC372D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71-4FED-9ACB-15775BC372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21.725239616613418</c:v>
                </c:pt>
                <c:pt idx="1">
                  <c:v>57.827476038338652</c:v>
                </c:pt>
                <c:pt idx="2">
                  <c:v>14.376996805111823</c:v>
                </c:pt>
                <c:pt idx="3">
                  <c:v>3.8338658146964857</c:v>
                </c:pt>
                <c:pt idx="4">
                  <c:v>2.2364217252396164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71-4FED-9ACB-15775BC372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171751441517788E-4"/>
                  <c:y val="-0.270765458432046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14305935187649"/>
                      <c:h val="9.43412902603997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7C6-4674-84C5-2FB892FFA5D8}"/>
                </c:ext>
              </c:extLst>
            </c:dLbl>
            <c:dLbl>
              <c:idx val="1"/>
              <c:layout>
                <c:manualLayout>
                  <c:x val="-4.1488972549814214E-2"/>
                  <c:y val="-0.245567657589369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C6-4674-84C5-2FB892FFA5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81.1023622047244</c:v>
                </c:pt>
                <c:pt idx="1">
                  <c:v>78.494623655913983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C6-4674-84C5-2FB892FFA5D8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18.8976377952756</c:v>
                </c:pt>
                <c:pt idx="1">
                  <c:v>21.505376344086017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C6-4674-84C5-2FB892FFA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2-45C8-BF69-9E1AAA85C10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52-45C8-BF69-9E1AAA85C10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52-45C8-BF69-9E1AAA85C10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52-45C8-BF69-9E1AAA85C10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52-45C8-BF69-9E1AAA85C10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152-45C8-BF69-9E1AAA85C10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152-45C8-BF69-9E1AAA85C1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29.442508710801395</c:v>
                </c:pt>
                <c:pt idx="1">
                  <c:v>52.439024390243901</c:v>
                </c:pt>
                <c:pt idx="2">
                  <c:v>15.505226480836237</c:v>
                </c:pt>
                <c:pt idx="3">
                  <c:v>2.0905923344947737</c:v>
                </c:pt>
                <c:pt idx="4">
                  <c:v>0.52264808362369342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52-45C8-BF69-9E1AAA85C1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90434558393356E-2"/>
                  <c:y val="-0.249384996050085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47-434E-A0FC-B0AD8D7B62C2}"/>
                </c:ext>
              </c:extLst>
            </c:dLbl>
            <c:dLbl>
              <c:idx val="1"/>
              <c:layout>
                <c:manualLayout>
                  <c:x val="-4.6762185169483959E-2"/>
                  <c:y val="-0.261603004375839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47-434E-A0FC-B0AD8D7B6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79.824561403508767</c:v>
                </c:pt>
                <c:pt idx="1">
                  <c:v>83.236994219653184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47-434E-A0FC-B0AD8D7B62C2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20.175438596491233</c:v>
                </c:pt>
                <c:pt idx="1">
                  <c:v>16.763005780346816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47-434E-A0FC-B0AD8D7B6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75864470665358"/>
          <c:y val="0.10767673653925196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B-4AD3-9B8B-B88F56DE5AA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B-4AD3-9B8B-B88F56DE5AA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B-4AD3-9B8B-B88F56DE5AA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2B-4AD3-9B8B-B88F56DE5AA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2B-4AD3-9B8B-B88F56DE5AA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2B-4AD3-9B8B-B88F56DE5A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7.624113475177305</c:v>
                </c:pt>
                <c:pt idx="1">
                  <c:v>65.957446808510639</c:v>
                </c:pt>
                <c:pt idx="2">
                  <c:v>1.5957446808510638</c:v>
                </c:pt>
                <c:pt idx="3">
                  <c:v>21.276595744680851</c:v>
                </c:pt>
                <c:pt idx="4">
                  <c:v>3.5460992907801421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2B-4AD3-9B8B-B88F56DE5A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F6-4DF7-BFA7-372B1434B2ED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F6-4DF7-BFA7-372B1434B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39.96655518394649</c:v>
                </c:pt>
                <c:pt idx="1">
                  <c:v>60.03344481605351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F6-4DF7-BFA7-372B1434B2ED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60.033444816053517</c:v>
                </c:pt>
                <c:pt idx="1">
                  <c:v>39.966555183946483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F6-4DF7-BFA7-372B1434B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6C-4ADE-9937-E65B129DFCE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6C-4ADE-9937-E65B129DFCE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6C-4ADE-9937-E65B129DFCE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6C-4ADE-9937-E65B129DFCE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86C-4ADE-9937-E65B129DFCE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86C-4ADE-9937-E65B129DFC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59.46462715105163</c:v>
                </c:pt>
                <c:pt idx="1">
                  <c:v>18.355640535372849</c:v>
                </c:pt>
                <c:pt idx="2">
                  <c:v>21.032504780114721</c:v>
                </c:pt>
                <c:pt idx="3">
                  <c:v>1.1472275334608031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6C-4ADE-9937-E65B129DFC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EF-42C3-B00F-6E3B589BD89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EF-42C3-B00F-6E3B589BD89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EF-42C3-B00F-6E3B589BD89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EF-42C3-B00F-6E3B589BD89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EF-42C3-B00F-6E3B589BD89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DEF-42C3-B00F-6E3B589BD8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71.544715447154474</c:v>
                </c:pt>
                <c:pt idx="1">
                  <c:v>14.092140921409213</c:v>
                </c:pt>
                <c:pt idx="2">
                  <c:v>10.569105691056912</c:v>
                </c:pt>
                <c:pt idx="3">
                  <c:v>3.7940379403794036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EF-42C3-B00F-6E3B589BD8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4-4D48-8958-4A0A3927C83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4-4D48-8958-4A0A3927C83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C14-4D48-8958-4A0A3927C8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13.543599257884972</c:v>
                </c:pt>
                <c:pt idx="1">
                  <c:v>86.456400742115022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14-4D48-8958-4A0A3927C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D9-4EA0-A1DA-B00FFFAE574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D9-4EA0-A1DA-B00FFFAE574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D9-4EA0-A1DA-B00FFFAE574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D9-4EA0-A1DA-B00FFFAE574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D9-4EA0-A1DA-B00FFFAE574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D9-4EA0-A1DA-B00FFFAE574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3D9-4EA0-A1DA-B00FFFAE57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34.269662921348313</c:v>
                </c:pt>
                <c:pt idx="1">
                  <c:v>49.812734082397</c:v>
                </c:pt>
                <c:pt idx="2">
                  <c:v>13.108614232209737</c:v>
                </c:pt>
                <c:pt idx="3">
                  <c:v>2.2471910112359552</c:v>
                </c:pt>
                <c:pt idx="4">
                  <c:v>0.5617977528089888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3D9-4EA0-A1DA-B00FFFAE57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171732270389393E-4"/>
                  <c:y val="-0.179898569023569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96-423A-866B-A6DB3EC8F2D7}"/>
                </c:ext>
              </c:extLst>
            </c:dLbl>
            <c:dLbl>
              <c:idx val="1"/>
              <c:layout>
                <c:manualLayout>
                  <c:x val="-3.6215744892874935E-2"/>
                  <c:y val="-0.165390993265993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96-423A-866B-A6DB3EC8F2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83.574879227053145</c:v>
                </c:pt>
                <c:pt idx="1">
                  <c:v>84.403669724770651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6-423A-866B-A6DB3EC8F2D7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16.425120772946855</c:v>
                </c:pt>
                <c:pt idx="1">
                  <c:v>15.596330275229349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96-423A-866B-A6DB3EC8F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16238623051275E-2"/>
          <c:y val="8.5927177177177197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3-452D-BC99-5573D2F79CF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3-452D-BC99-5573D2F79CF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03-452D-BC99-5573D2F79CF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03-452D-BC99-5573D2F79CF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03-452D-BC99-5573D2F79CF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03-452D-BC99-5573D2F79CF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03-452D-BC99-5573D2F79C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21.825396825396826</c:v>
                </c:pt>
                <c:pt idx="1">
                  <c:v>41.468253968253968</c:v>
                </c:pt>
                <c:pt idx="2">
                  <c:v>22.420634920634921</c:v>
                </c:pt>
                <c:pt idx="3">
                  <c:v>10.119047619047619</c:v>
                </c:pt>
                <c:pt idx="4">
                  <c:v>4.1666666666666661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303-452D-BC99-5573D2F79C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332E-3"/>
                  <c:y val="-0.238694865319865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CD-4666-AA4A-F3379A945396}"/>
                </c:ext>
              </c:extLst>
            </c:dLbl>
            <c:dLbl>
              <c:idx val="1"/>
              <c:layout>
                <c:manualLayout>
                  <c:x val="-4.6762165753197242E-2"/>
                  <c:y val="-0.197461700336700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CD-4666-AA4A-F3379A9453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63.212435233160619</c:v>
                </c:pt>
                <c:pt idx="1">
                  <c:v>63.344051446945336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CD-4666-AA4A-F3379A945396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36.787564766839381</c:v>
                </c:pt>
                <c:pt idx="1">
                  <c:v>36.655948553054664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CD-4666-AA4A-F3379A945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25BA03-C9B5-4234-9944-CB98500FFA62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Portal Corporativo | Página Inicial">
            <a:extLst>
              <a:ext uri="{FF2B5EF4-FFF2-40B4-BE49-F238E27FC236}">
                <a16:creationId xmlns:a16="http://schemas.microsoft.com/office/drawing/2014/main" id="{D81EDD07-C458-4A6C-BA26-4CCCDADC00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56" y="231834"/>
            <a:ext cx="16764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2.sv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2022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2021)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17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545CEBE7-CC82-478E-88DE-841059AC77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3" b="25880"/>
          <a:stretch/>
        </p:blipFill>
        <p:spPr>
          <a:xfrm>
            <a:off x="11400862" y="4962076"/>
            <a:ext cx="656133" cy="477079"/>
          </a:xfrm>
          <a:prstGeom prst="rect">
            <a:avLst/>
          </a:prstGeom>
        </p:spPr>
      </p:pic>
      <p:pic>
        <p:nvPicPr>
          <p:cNvPr id="1026" name="Picture 2" descr="Portal Corporativo | Página Inicial">
            <a:extLst>
              <a:ext uri="{FF2B5EF4-FFF2-40B4-BE49-F238E27FC236}">
                <a16:creationId xmlns:a16="http://schemas.microsoft.com/office/drawing/2014/main" id="{8439A2A9-A7CB-481B-9822-E6601D76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17" y="269806"/>
            <a:ext cx="33528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677812"/>
              </p:ext>
            </p:extLst>
          </p:nvPr>
        </p:nvGraphicFramePr>
        <p:xfrm>
          <a:off x="664473" y="3497803"/>
          <a:ext cx="10761086" cy="2479881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5913685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56528"/>
              </p:ext>
            </p:extLst>
          </p:nvPr>
        </p:nvGraphicFramePr>
        <p:xfrm>
          <a:off x="664473" y="1829942"/>
          <a:ext cx="10761086" cy="145976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137804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890596"/>
              </p:ext>
            </p:extLst>
          </p:nvPr>
        </p:nvGraphicFramePr>
        <p:xfrm>
          <a:off x="595607" y="4218211"/>
          <a:ext cx="11000785" cy="1955961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20185632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69782"/>
              </p:ext>
            </p:extLst>
          </p:nvPr>
        </p:nvGraphicFramePr>
        <p:xfrm>
          <a:off x="595608" y="1826408"/>
          <a:ext cx="11000784" cy="2012674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1945888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0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F016A0-3574-4A6D-97EA-9C17CD19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72727"/>
              </p:ext>
            </p:extLst>
          </p:nvPr>
        </p:nvGraphicFramePr>
        <p:xfrm>
          <a:off x="137251" y="1107326"/>
          <a:ext cx="3396062" cy="5508119"/>
        </p:xfrm>
        <a:graphic>
          <a:graphicData uri="http://schemas.openxmlformats.org/drawingml/2006/table">
            <a:tbl>
              <a:tblPr/>
              <a:tblGrid>
                <a:gridCol w="2055074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4221259952"/>
                    </a:ext>
                  </a:extLst>
                </a:gridCol>
              </a:tblGrid>
              <a:tr h="2242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2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24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PONTA GROSSA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CONCORDIA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3699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FORTALEZA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4476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JUAZEIRO DO NORTE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35626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CRATO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612517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SANTAREM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34513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TAUBATE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6899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SOBRAL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59318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MACAPA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45625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UNIAO DA VITORIA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864294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ENCANTADO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6154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PORTO UNIAO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5134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BARBALHA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562395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ILOPOLIS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28413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SEARA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256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BITURUNA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IPUMIRIM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043634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SAO MATEUS DO SUL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3823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ITU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35987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MUCUM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714250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TIMOTEO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89635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SANTANA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144304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GENERAL CARNEIRO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94910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060610-6D3B-4CBA-899F-3604EBD32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62838"/>
              </p:ext>
            </p:extLst>
          </p:nvPr>
        </p:nvGraphicFramePr>
        <p:xfrm>
          <a:off x="7032567" y="1416913"/>
          <a:ext cx="4899200" cy="3596075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6288830" y="242563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ECEC8DD-0F9C-41A9-954C-3A46E3459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955207"/>
              </p:ext>
            </p:extLst>
          </p:nvPr>
        </p:nvGraphicFramePr>
        <p:xfrm>
          <a:off x="3533313" y="1107323"/>
          <a:ext cx="2325168" cy="5508118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725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213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2244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23970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2600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83813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95169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9423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16462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14517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65816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86599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3892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6190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3390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66016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77232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12739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092056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350276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021591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662610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96892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01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7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/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42563"/>
            <a:ext cx="6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D6317-2026-40F9-B728-1EA04BBD1A42}"/>
              </a:ext>
            </a:extLst>
          </p:cNvPr>
          <p:cNvSpPr/>
          <p:nvPr/>
        </p:nvSpPr>
        <p:spPr>
          <a:xfrm>
            <a:off x="7156179" y="5157187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  <a:p>
            <a:pPr algn="just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793896"/>
              </p:ext>
            </p:extLst>
          </p:nvPr>
        </p:nvGraphicFramePr>
        <p:xfrm>
          <a:off x="220698" y="1454153"/>
          <a:ext cx="6240712" cy="419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6831752" y="1240766"/>
            <a:ext cx="3606186" cy="3677175"/>
            <a:chOff x="0" y="0"/>
            <a:chExt cx="2237239" cy="2543175"/>
          </a:xfrm>
        </p:grpSpPr>
        <p:pic>
          <p:nvPicPr>
            <p:cNvPr id="23" name="Imagem 22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24" name="Imagem 23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25" name="Gráfico 24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105133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90912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51257"/>
              </p:ext>
            </p:extLst>
          </p:nvPr>
        </p:nvGraphicFramePr>
        <p:xfrm>
          <a:off x="64463" y="3668569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4903178"/>
            <a:ext cx="638645" cy="638645"/>
          </a:xfrm>
          <a:prstGeom prst="rect">
            <a:avLst/>
          </a:prstGeom>
        </p:spPr>
      </p:pic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556204"/>
              </p:ext>
            </p:extLst>
          </p:nvPr>
        </p:nvGraphicFramePr>
        <p:xfrm>
          <a:off x="-64273" y="1604037"/>
          <a:ext cx="5044646" cy="244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tângulo Arredondado 12">
            <a:extLst>
              <a:ext uri="{FF2B5EF4-FFF2-40B4-BE49-F238E27FC236}">
                <a16:creationId xmlns:a16="http://schemas.microsoft.com/office/drawing/2014/main" id="{9941FB22-B8F4-4DA6-81C3-8A8A029FD401}"/>
              </a:ext>
            </a:extLst>
          </p:cNvPr>
          <p:cNvSpPr/>
          <p:nvPr/>
        </p:nvSpPr>
        <p:spPr>
          <a:xfrm>
            <a:off x="2830430" y="1713960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77,9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8" name="Retângulo Arredondado 12">
            <a:extLst>
              <a:ext uri="{FF2B5EF4-FFF2-40B4-BE49-F238E27FC236}">
                <a16:creationId xmlns:a16="http://schemas.microsoft.com/office/drawing/2014/main" id="{71BB389D-D282-47E0-B4BD-FD57E65DB1D0}"/>
              </a:ext>
            </a:extLst>
          </p:cNvPr>
          <p:cNvSpPr/>
          <p:nvPr/>
        </p:nvSpPr>
        <p:spPr>
          <a:xfrm>
            <a:off x="557922" y="1696251"/>
            <a:ext cx="870862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F00157-8038-4E5C-B260-C589938008EC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Negativo 22,1</a:t>
            </a:fld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FD3378CF-6879-4BC7-A14A-35A3D417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4867"/>
              </p:ext>
            </p:extLst>
          </p:nvPr>
        </p:nvGraphicFramePr>
        <p:xfrm>
          <a:off x="6301217" y="1513837"/>
          <a:ext cx="5509468" cy="344805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735FDB1E-2CC3-4DE1-BB5C-A363073D9BD3}"/>
              </a:ext>
            </a:extLst>
          </p:cNvPr>
          <p:cNvSpPr txBox="1"/>
          <p:nvPr/>
        </p:nvSpPr>
        <p:spPr>
          <a:xfrm>
            <a:off x="147547" y="5520702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procuraram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sempre ou na maioria das vezes,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gênero que melhor avalia é 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menção,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que melhor avaliou foram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o que menos conseguiu ter cuidados quando necessitou,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75,0%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sendo assim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750EE3B-C8D0-44B1-9108-2C98F7FA2D91}"/>
              </a:ext>
            </a:extLst>
          </p:cNvPr>
          <p:cNvSpPr/>
          <p:nvPr/>
        </p:nvSpPr>
        <p:spPr>
          <a:xfrm>
            <a:off x="9655810" y="2465233"/>
            <a:ext cx="2130364" cy="138862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928552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63047"/>
              </p:ext>
            </p:extLst>
          </p:nvPr>
        </p:nvGraphicFramePr>
        <p:xfrm>
          <a:off x="117211" y="4656584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369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5,08.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212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601" y="4912191"/>
            <a:ext cx="638645" cy="638645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AD254A0-7549-4BFE-9178-FC4A0CFD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79439"/>
              </p:ext>
            </p:extLst>
          </p:nvPr>
        </p:nvGraphicFramePr>
        <p:xfrm>
          <a:off x="6287508" y="1464141"/>
          <a:ext cx="5509468" cy="344805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70,9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891431"/>
              </p:ext>
            </p:extLst>
          </p:nvPr>
        </p:nvGraphicFramePr>
        <p:xfrm>
          <a:off x="-1" y="1699899"/>
          <a:ext cx="4935985" cy="241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Retângulo Arredondado 12">
            <a:extLst>
              <a:ext uri="{FF2B5EF4-FFF2-40B4-BE49-F238E27FC236}">
                <a16:creationId xmlns:a16="http://schemas.microsoft.com/office/drawing/2014/main" id="{3E50F88D-4175-42E4-A8E9-2131C3F55D50}"/>
              </a:ext>
            </a:extLst>
          </p:cNvPr>
          <p:cNvSpPr/>
          <p:nvPr/>
        </p:nvSpPr>
        <p:spPr>
          <a:xfrm>
            <a:off x="2765044" y="1808821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AF61EE-8165-4C0F-88E6-E69563C4B733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85,6</a:t>
            </a:fld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30" name="Retângulo Arredondado 12">
            <a:extLst>
              <a:ext uri="{FF2B5EF4-FFF2-40B4-BE49-F238E27FC236}">
                <a16:creationId xmlns:a16="http://schemas.microsoft.com/office/drawing/2014/main" id="{4A0A3265-65D3-45EC-ABD9-75A9369A4443}"/>
              </a:ext>
            </a:extLst>
          </p:cNvPr>
          <p:cNvSpPr/>
          <p:nvPr/>
        </p:nvSpPr>
        <p:spPr>
          <a:xfrm>
            <a:off x="776229" y="1808820"/>
            <a:ext cx="870862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14,4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DE9FF48-DF10-4CCD-AAF7-362B5BE51990}"/>
              </a:ext>
            </a:extLst>
          </p:cNvPr>
          <p:cNvSpPr txBox="1"/>
          <p:nvPr/>
        </p:nvSpPr>
        <p:spPr>
          <a:xfrm>
            <a:off x="117211" y="5586962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85,6%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sempre ou na maioria das vezes,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melhor avalia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que melhor avaliou foram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51 à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ou seja,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2F2DC9F-7019-4752-9B3A-94B29D983905}"/>
              </a:ext>
            </a:extLst>
          </p:cNvPr>
          <p:cNvSpPr/>
          <p:nvPr/>
        </p:nvSpPr>
        <p:spPr>
          <a:xfrm>
            <a:off x="9625978" y="4730904"/>
            <a:ext cx="2170998" cy="18128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8680CE3-A815-47D5-AF8E-986FD62F162F}"/>
              </a:ext>
            </a:extLst>
          </p:cNvPr>
          <p:cNvSpPr/>
          <p:nvPr/>
        </p:nvSpPr>
        <p:spPr>
          <a:xfrm>
            <a:off x="9625978" y="4364148"/>
            <a:ext cx="2170998" cy="181287"/>
          </a:xfrm>
          <a:prstGeom prst="rect">
            <a:avLst/>
          </a:prstGeom>
          <a:noFill/>
          <a:ln w="19050" cap="rnd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9133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81,9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49610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14728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4,20.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5000836"/>
            <a:ext cx="638645" cy="638645"/>
          </a:xfrm>
          <a:prstGeom prst="rect">
            <a:avLst/>
          </a:prstGeom>
        </p:spPr>
      </p:pic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310296"/>
              </p:ext>
            </p:extLst>
          </p:nvPr>
        </p:nvGraphicFramePr>
        <p:xfrm>
          <a:off x="279409" y="1570926"/>
          <a:ext cx="4779619" cy="261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5F4880AE-DC5E-46D5-9DCF-FC7092B2101B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recebem comunicação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86,5%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receber comunicação, um índice elevado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o que mais recebe comunicação do plano,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que mais recebe são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Mais de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18,1%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positiva, ainda assim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 público com menor frequência de contato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apresentando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para 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75437E8-438D-4D35-ADE9-F6B4F7D6BD45}"/>
              </a:ext>
            </a:extLst>
          </p:cNvPr>
          <p:cNvSpPr/>
          <p:nvPr/>
        </p:nvSpPr>
        <p:spPr>
          <a:xfrm>
            <a:off x="10039201" y="4576795"/>
            <a:ext cx="1708651" cy="218959"/>
          </a:xfrm>
          <a:prstGeom prst="rect">
            <a:avLst/>
          </a:prstGeom>
          <a:noFill/>
          <a:ln w="19050" cap="rnd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2B3025C-FB4F-42DB-948D-7E66255B4CB9}"/>
              </a:ext>
            </a:extLst>
          </p:cNvPr>
          <p:cNvSpPr/>
          <p:nvPr/>
        </p:nvSpPr>
        <p:spPr>
          <a:xfrm>
            <a:off x="10021000" y="3531676"/>
            <a:ext cx="1708651" cy="21895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66323"/>
              </p:ext>
            </p:extLst>
          </p:nvPr>
        </p:nvGraphicFramePr>
        <p:xfrm>
          <a:off x="9090248" y="2038333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A6162F0-D361-41A3-885A-732DD4D21954}"/>
              </a:ext>
            </a:extLst>
          </p:cNvPr>
          <p:cNvGrpSpPr/>
          <p:nvPr/>
        </p:nvGrpSpPr>
        <p:grpSpPr>
          <a:xfrm>
            <a:off x="119352" y="5942107"/>
            <a:ext cx="4024269" cy="637044"/>
            <a:chOff x="157406" y="5740245"/>
            <a:chExt cx="4024269" cy="637044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AF18A69-CCD6-41D7-B4C7-D6975F7A80B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Arredondado 81">
              <a:extLst>
                <a:ext uri="{FF2B5EF4-FFF2-40B4-BE49-F238E27FC236}">
                  <a16:creationId xmlns:a16="http://schemas.microsoft.com/office/drawing/2014/main" id="{A46ED08E-E139-4817-AF0E-41F6F5DC66AC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41" name="Retângulo Arredondado 82">
              <a:extLst>
                <a:ext uri="{FF2B5EF4-FFF2-40B4-BE49-F238E27FC236}">
                  <a16:creationId xmlns:a16="http://schemas.microsoft.com/office/drawing/2014/main" id="{C37CF01D-ECC3-49C7-880D-F0686E3FFB8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2" name="Retângulo Arredondado 84">
              <a:extLst>
                <a:ext uri="{FF2B5EF4-FFF2-40B4-BE49-F238E27FC236}">
                  <a16:creationId xmlns:a16="http://schemas.microsoft.com/office/drawing/2014/main" id="{46265127-1F70-4962-8499-8B12AF45F990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F160953-0EBB-42A1-BE95-495FD8744B78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2E029F3-E3F4-4283-B1E3-6CB6D0644C0F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98368F1-5695-4DB1-8E97-A6CCF770719F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FFB0FDD-E055-41DB-B1E3-6B4F4290B5A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66475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26194"/>
              </p:ext>
            </p:extLst>
          </p:nvPr>
        </p:nvGraphicFramePr>
        <p:xfrm>
          <a:off x="137813" y="4304442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5288" y="3702639"/>
            <a:ext cx="638645" cy="638645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750741"/>
              </p:ext>
            </p:extLst>
          </p:nvPr>
        </p:nvGraphicFramePr>
        <p:xfrm>
          <a:off x="-104327" y="1698631"/>
          <a:ext cx="4589811" cy="29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0B19A8F9-F341-479D-B343-D9473D637406}"/>
              </a:ext>
            </a:extLst>
          </p:cNvPr>
          <p:cNvSpPr/>
          <p:nvPr/>
        </p:nvSpPr>
        <p:spPr>
          <a:xfrm>
            <a:off x="2666683" y="1970843"/>
            <a:ext cx="1612354" cy="2612219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49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331459" y="1670982"/>
            <a:ext cx="688935" cy="649456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4404DD-D626-43C4-957F-16DB64810B5B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84,1</a:t>
            </a:fld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475402" y="1558151"/>
            <a:ext cx="2408399" cy="2376001"/>
            <a:chOff x="0" y="0"/>
            <a:chExt cx="2237239" cy="2543175"/>
          </a:xfrm>
        </p:grpSpPr>
        <p:pic>
          <p:nvPicPr>
            <p:cNvPr id="51" name="Imagem 50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8" name="Imagem 57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9" name="Gráfico 58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F7E4B66B-8C16-42F9-A5A4-2224BE821C62}"/>
              </a:ext>
            </a:extLst>
          </p:cNvPr>
          <p:cNvSpPr/>
          <p:nvPr/>
        </p:nvSpPr>
        <p:spPr>
          <a:xfrm>
            <a:off x="6431921" y="4119239"/>
            <a:ext cx="5551448" cy="2459912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avaliam satisfatoriamente,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chegam a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com isso observamos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positivas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15,5pp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indicando probabilidade de migração de satisfação para não satisfação.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é o que melhor avalia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em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menções. Já os menos satisfeitos são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31 a 40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79,4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classificando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 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077088B6-0168-4DF2-B576-68549B343386}"/>
              </a:ext>
            </a:extLst>
          </p:cNvPr>
          <p:cNvSpPr/>
          <p:nvPr/>
        </p:nvSpPr>
        <p:spPr>
          <a:xfrm>
            <a:off x="9090248" y="2301792"/>
            <a:ext cx="2848466" cy="26299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EDFD2BD0-A1AE-43D0-A9DC-00BCAD74547D}"/>
              </a:ext>
            </a:extLst>
          </p:cNvPr>
          <p:cNvSpPr/>
          <p:nvPr/>
        </p:nvSpPr>
        <p:spPr>
          <a:xfrm>
            <a:off x="9090248" y="2831244"/>
            <a:ext cx="2848466" cy="26299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F9D41E93-12B6-4BCF-B239-9FCCAE7A1EAB}"/>
              </a:ext>
            </a:extLst>
          </p:cNvPr>
          <p:cNvSpPr/>
          <p:nvPr/>
        </p:nvSpPr>
        <p:spPr>
          <a:xfrm>
            <a:off x="9090248" y="3343743"/>
            <a:ext cx="2848466" cy="525804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04202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5F85F3B-85AC-4409-9BC5-B9B42023DE7D}"/>
              </a:ext>
            </a:extLst>
          </p:cNvPr>
          <p:cNvGrpSpPr/>
          <p:nvPr/>
        </p:nvGrpSpPr>
        <p:grpSpPr>
          <a:xfrm>
            <a:off x="0" y="6055570"/>
            <a:ext cx="4024269" cy="637044"/>
            <a:chOff x="157406" y="5740245"/>
            <a:chExt cx="4024269" cy="637044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F430B949-9B24-46A3-A282-3E218ECCF89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Arredondado 81">
              <a:extLst>
                <a:ext uri="{FF2B5EF4-FFF2-40B4-BE49-F238E27FC236}">
                  <a16:creationId xmlns:a16="http://schemas.microsoft.com/office/drawing/2014/main" id="{844619D8-0945-4A9C-907C-CDA30ABD427F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39" name="Retângulo Arredondado 82">
              <a:extLst>
                <a:ext uri="{FF2B5EF4-FFF2-40B4-BE49-F238E27FC236}">
                  <a16:creationId xmlns:a16="http://schemas.microsoft.com/office/drawing/2014/main" id="{84F86229-5C52-4287-AD7A-C7EA0BF1381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rgbClr val="FFE69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1" name="Retângulo Arredondado 84">
              <a:extLst>
                <a:ext uri="{FF2B5EF4-FFF2-40B4-BE49-F238E27FC236}">
                  <a16:creationId xmlns:a16="http://schemas.microsoft.com/office/drawing/2014/main" id="{5C6B3C8C-ABCA-4ED2-B179-1E9F1089D89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7D178B3-4B5E-4B04-80D6-645A61C6B84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4CA17C61-F9AA-40FC-8DB5-0ED69377020A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A935275-D003-4BC5-8861-4E3DCBFE10F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47020CC-24B2-416C-A4E0-212DFE25ED6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44236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40551"/>
              </p:ext>
            </p:extLst>
          </p:nvPr>
        </p:nvGraphicFramePr>
        <p:xfrm>
          <a:off x="89302" y="521939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4,34.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5288" y="3680379"/>
            <a:ext cx="638645" cy="638645"/>
          </a:xfrm>
          <a:prstGeom prst="rect">
            <a:avLst/>
          </a:prstGeom>
        </p:spPr>
      </p:pic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766850"/>
              </p:ext>
            </p:extLst>
          </p:nvPr>
        </p:nvGraphicFramePr>
        <p:xfrm>
          <a:off x="-111740" y="1976270"/>
          <a:ext cx="4521894" cy="2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Retângulo 39">
            <a:extLst>
              <a:ext uri="{FF2B5EF4-FFF2-40B4-BE49-F238E27FC236}">
                <a16:creationId xmlns:a16="http://schemas.microsoft.com/office/drawing/2014/main" id="{01D38741-E9A4-40F6-A3BD-9CA190017297}"/>
              </a:ext>
            </a:extLst>
          </p:cNvPr>
          <p:cNvSpPr/>
          <p:nvPr/>
        </p:nvSpPr>
        <p:spPr>
          <a:xfrm>
            <a:off x="2660141" y="2040234"/>
            <a:ext cx="1538998" cy="275374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42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3271244" y="1645778"/>
            <a:ext cx="688935" cy="64945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EC58776-54D6-48E1-BCA2-76D3FE398B09}" type="TxLink">
              <a:rPr lang="en-US" sz="1200" b="1" i="0" u="none" strike="noStrike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pPr algn="ctr"/>
              <a:t>63,3</a:t>
            </a:fld>
            <a:endParaRPr lang="pt-BR" sz="1800" b="1">
              <a:solidFill>
                <a:schemeClr val="bg1">
                  <a:lumMod val="100000"/>
                </a:schemeClr>
              </a:solidFill>
            </a:endParaRP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493933" y="1673979"/>
            <a:ext cx="2408399" cy="2376001"/>
            <a:chOff x="0" y="0"/>
            <a:chExt cx="2237239" cy="2543175"/>
          </a:xfrm>
        </p:grpSpPr>
        <p:pic>
          <p:nvPicPr>
            <p:cNvPr id="48" name="Imagem 47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5" name="Imagem 54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6" name="Gráfico 55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C57F56-F1B9-4E58-9961-68B63AC4B20D}"/>
              </a:ext>
            </a:extLst>
          </p:cNvPr>
          <p:cNvSpPr/>
          <p:nvPr/>
        </p:nvSpPr>
        <p:spPr>
          <a:xfrm>
            <a:off x="6578353" y="4136994"/>
            <a:ext cx="5446944" cy="2581371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63,3%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4,2%.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isso, vemos que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22,4%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19,7pp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avaliou o atributo com maior percentual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63,3%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porém, ambos os gêneros avaliam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são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31 a 40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58,5%.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4D146778-0E26-4F07-8557-A68B6CC459F8}"/>
              </a:ext>
            </a:extLst>
          </p:cNvPr>
          <p:cNvSpPr/>
          <p:nvPr/>
        </p:nvSpPr>
        <p:spPr>
          <a:xfrm>
            <a:off x="9090249" y="3356773"/>
            <a:ext cx="2848466" cy="519438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53188352-AD60-41FE-BC55-90E1E73B54F7}"/>
              </a:ext>
            </a:extLst>
          </p:cNvPr>
          <p:cNvSpPr/>
          <p:nvPr/>
        </p:nvSpPr>
        <p:spPr>
          <a:xfrm>
            <a:off x="9090248" y="2826003"/>
            <a:ext cx="2848466" cy="26299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B385932C-E61D-42BE-B84B-CA9E64421143}"/>
              </a:ext>
            </a:extLst>
          </p:cNvPr>
          <p:cNvSpPr/>
          <p:nvPr/>
        </p:nvSpPr>
        <p:spPr>
          <a:xfrm>
            <a:off x="9090248" y="2295234"/>
            <a:ext cx="2848466" cy="262997"/>
          </a:xfrm>
          <a:prstGeom prst="rect">
            <a:avLst/>
          </a:prstGeom>
          <a:noFill/>
          <a:ln w="19050" cap="rnd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89505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73,9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6B69CC-2A10-4C27-8089-23669A7EADB5}"/>
              </a:ext>
            </a:extLst>
          </p:cNvPr>
          <p:cNvGrpSpPr/>
          <p:nvPr/>
        </p:nvGrpSpPr>
        <p:grpSpPr>
          <a:xfrm>
            <a:off x="0" y="5986668"/>
            <a:ext cx="4024269" cy="637044"/>
            <a:chOff x="157406" y="5740245"/>
            <a:chExt cx="4024269" cy="63704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33F39B4-8457-4CEF-A8B4-63CC3F02D75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Arredondado 81">
              <a:extLst>
                <a:ext uri="{FF2B5EF4-FFF2-40B4-BE49-F238E27FC236}">
                  <a16:creationId xmlns:a16="http://schemas.microsoft.com/office/drawing/2014/main" id="{9D255533-F5B5-4A5B-B813-FF323FE9100D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3" name="Retângulo Arredondado 82">
              <a:extLst>
                <a:ext uri="{FF2B5EF4-FFF2-40B4-BE49-F238E27FC236}">
                  <a16:creationId xmlns:a16="http://schemas.microsoft.com/office/drawing/2014/main" id="{AB904C99-632E-4A1A-A297-249148215E3A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6" name="Retângulo Arredondado 84">
              <a:extLst>
                <a:ext uri="{FF2B5EF4-FFF2-40B4-BE49-F238E27FC236}">
                  <a16:creationId xmlns:a16="http://schemas.microsoft.com/office/drawing/2014/main" id="{552043D6-679D-4B19-A9DF-063EC1D5628E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CFAB87C-B364-4BE9-82B8-391A84F8080E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A53EF44-BACB-46B0-B316-5A5FB9EDC359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0BF4075-AD6A-4F6D-8B2A-53B3447852E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AEBD8A7-E048-4B9B-BB56-18EC7932166C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23622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167859"/>
              </p:ext>
            </p:extLst>
          </p:nvPr>
        </p:nvGraphicFramePr>
        <p:xfrm>
          <a:off x="89279" y="5176912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647318" y="172068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5288" y="3627630"/>
            <a:ext cx="638645" cy="638645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481904"/>
              </p:ext>
            </p:extLst>
          </p:nvPr>
        </p:nvGraphicFramePr>
        <p:xfrm>
          <a:off x="-48778" y="1794974"/>
          <a:ext cx="4545450" cy="299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tângulo 29">
            <a:extLst>
              <a:ext uri="{FF2B5EF4-FFF2-40B4-BE49-F238E27FC236}">
                <a16:creationId xmlns:a16="http://schemas.microsoft.com/office/drawing/2014/main" id="{383B69AC-B0C5-49F7-83FC-A099EF02BDC0}"/>
              </a:ext>
            </a:extLst>
          </p:cNvPr>
          <p:cNvSpPr/>
          <p:nvPr/>
        </p:nvSpPr>
        <p:spPr>
          <a:xfrm>
            <a:off x="2734173" y="2082280"/>
            <a:ext cx="1576636" cy="2676433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32" name="Círculo Q6">
            <a:extLst>
              <a:ext uri="{FF2B5EF4-FFF2-40B4-BE49-F238E27FC236}">
                <a16:creationId xmlns:a16="http://schemas.microsoft.com/office/drawing/2014/main" id="{902912CA-9455-4C52-B0BA-D6679AFC32DC}"/>
              </a:ext>
            </a:extLst>
          </p:cNvPr>
          <p:cNvSpPr/>
          <p:nvPr/>
        </p:nvSpPr>
        <p:spPr>
          <a:xfrm>
            <a:off x="3385071" y="1708394"/>
            <a:ext cx="688935" cy="64945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4267E6-8E51-4567-8950-9F64028B0C1A}" type="TxLink">
              <a:rPr lang="en-US" sz="1200" b="1" i="0" u="none" strike="noStrike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pPr algn="ctr"/>
              <a:t>73,6</a:t>
            </a:fld>
            <a:endParaRPr lang="pt-BR" sz="2000" b="1">
              <a:solidFill>
                <a:schemeClr val="bg1">
                  <a:lumMod val="100000"/>
                </a:schemeClr>
              </a:solidFill>
            </a:endParaRP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682383" y="1708394"/>
            <a:ext cx="2408399" cy="2376001"/>
            <a:chOff x="0" y="0"/>
            <a:chExt cx="2237239" cy="2543175"/>
          </a:xfrm>
        </p:grpSpPr>
        <p:pic>
          <p:nvPicPr>
            <p:cNvPr id="48" name="Imagem 47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9" name="Imagem 48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0" name="Gráfico 49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54" name="Retângulo 53">
            <a:extLst>
              <a:ext uri="{FF2B5EF4-FFF2-40B4-BE49-F238E27FC236}">
                <a16:creationId xmlns:a16="http://schemas.microsoft.com/office/drawing/2014/main" id="{DEF90EEE-927D-4E2E-90EA-82CEFF4306D4}"/>
              </a:ext>
            </a:extLst>
          </p:cNvPr>
          <p:cNvSpPr/>
          <p:nvPr/>
        </p:nvSpPr>
        <p:spPr>
          <a:xfrm>
            <a:off x="6065254" y="4165665"/>
            <a:ext cx="5873460" cy="245804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73,6%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beneficiários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menção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citações, sendo assim observamos que o maior índice não satisfação está concentrada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19,5%.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23,2pp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indicando probabilidade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alisando por perfil, ambos os gêneros avaliaram o atributo abaixo dos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classificando-os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alcançaram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satisfação,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21 a 30 anos,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E1AC292A-E044-4151-95BF-A2ACBC736143}"/>
              </a:ext>
            </a:extLst>
          </p:cNvPr>
          <p:cNvSpPr/>
          <p:nvPr/>
        </p:nvSpPr>
        <p:spPr>
          <a:xfrm>
            <a:off x="9090248" y="2574524"/>
            <a:ext cx="2848466" cy="257453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9F93F877-0046-412B-9AC4-001958F48035}"/>
              </a:ext>
            </a:extLst>
          </p:cNvPr>
          <p:cNvSpPr/>
          <p:nvPr/>
        </p:nvSpPr>
        <p:spPr>
          <a:xfrm>
            <a:off x="9102310" y="3616705"/>
            <a:ext cx="2848466" cy="26299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1000516"/>
            <a:ext cx="1148416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705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583750"/>
            <a:ext cx="5748717" cy="2717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BENEFICENCIA CAMILIANA DO SUL,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registro ANS número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318299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Auditor Independente: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Fernando Bortoletto - FJB Gestão Estratégica e Auditoria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445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608224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Plano São Camilo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321180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245299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9830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35,4</a:t>
                      </a: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30,6</a:t>
                      </a: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26,3</a:t>
                      </a: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88475"/>
              </p:ext>
            </p:extLst>
          </p:nvPr>
        </p:nvGraphicFramePr>
        <p:xfrm>
          <a:off x="195407" y="4667059"/>
          <a:ext cx="7416000" cy="695325"/>
        </p:xfrm>
        <a:graphic>
          <a:graphicData uri="http://schemas.openxmlformats.org/drawingml/2006/table">
            <a:tbl>
              <a:tblPr/>
              <a:tblGrid>
                <a:gridCol w="370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22109"/>
              </p:ext>
            </p:extLst>
          </p:nvPr>
        </p:nvGraphicFramePr>
        <p:xfrm>
          <a:off x="172575" y="3906312"/>
          <a:ext cx="2880000" cy="78892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4930202"/>
            <a:ext cx="638645" cy="638645"/>
          </a:xfrm>
          <a:prstGeom prst="rect">
            <a:avLst/>
          </a:prstGeom>
        </p:spPr>
      </p:pic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084608"/>
              </p:ext>
            </p:extLst>
          </p:nvPr>
        </p:nvGraphicFramePr>
        <p:xfrm>
          <a:off x="172575" y="1399064"/>
          <a:ext cx="5125050" cy="279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6966497F-FD50-402D-8283-5A008FF0D13D}"/>
              </a:ext>
            </a:extLst>
          </p:cNvPr>
          <p:cNvSpPr/>
          <p:nvPr/>
        </p:nvSpPr>
        <p:spPr>
          <a:xfrm>
            <a:off x="72571" y="5358692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relataram ter  feito algum tipo de reclamação, destes,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66,7%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apresentou maior índice de resolutividade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41 a 50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foram os que tiveram o menor índice de resolução de demandas,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menções, classificando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3023E17-11D7-4D78-A792-38FD3A0427A3}"/>
              </a:ext>
            </a:extLst>
          </p:cNvPr>
          <p:cNvSpPr/>
          <p:nvPr/>
        </p:nvSpPr>
        <p:spPr>
          <a:xfrm>
            <a:off x="9598037" y="3394950"/>
            <a:ext cx="2375724" cy="20272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51571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90,5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1F0AB45-86D3-4736-931E-B69F3F93000F}"/>
              </a:ext>
            </a:extLst>
          </p:cNvPr>
          <p:cNvGrpSpPr/>
          <p:nvPr/>
        </p:nvGrpSpPr>
        <p:grpSpPr>
          <a:xfrm>
            <a:off x="0" y="6121147"/>
            <a:ext cx="4024269" cy="637044"/>
            <a:chOff x="157406" y="5740245"/>
            <a:chExt cx="4024269" cy="63704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1CC0D6D3-21A6-43AB-B2BD-10B90496B4A9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Arredondado 81">
              <a:extLst>
                <a:ext uri="{FF2B5EF4-FFF2-40B4-BE49-F238E27FC236}">
                  <a16:creationId xmlns:a16="http://schemas.microsoft.com/office/drawing/2014/main" id="{3584BED1-63DC-4B10-AF8B-A7F0E8B37356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6" name="Retângulo Arredondado 82">
              <a:extLst>
                <a:ext uri="{FF2B5EF4-FFF2-40B4-BE49-F238E27FC236}">
                  <a16:creationId xmlns:a16="http://schemas.microsoft.com/office/drawing/2014/main" id="{C00CA31B-A8F4-4494-9303-B9FE3F9BD467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7" name="Retângulo Arredondado 84">
              <a:extLst>
                <a:ext uri="{FF2B5EF4-FFF2-40B4-BE49-F238E27FC236}">
                  <a16:creationId xmlns:a16="http://schemas.microsoft.com/office/drawing/2014/main" id="{77935A5E-A420-43E5-9A6B-21A87CF7F638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778983C-BD60-42F2-94BB-A2B7F5B76F7F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CBD10D-370F-4354-8F0A-7DAD5C0D56F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842C315-DC62-43B7-AC59-96DC3ED8244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573CB7E-ADF0-42FB-848A-654D166C52D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06364"/>
              </p:ext>
            </p:extLst>
          </p:nvPr>
        </p:nvGraphicFramePr>
        <p:xfrm>
          <a:off x="166550" y="4465298"/>
          <a:ext cx="5796000" cy="810404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58824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5,52.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102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647318" y="158816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5801" y="3494928"/>
            <a:ext cx="638645" cy="638645"/>
          </a:xfrm>
          <a:prstGeom prst="rect">
            <a:avLst/>
          </a:prstGeom>
        </p:spPr>
      </p:pic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358273"/>
              </p:ext>
            </p:extLst>
          </p:nvPr>
        </p:nvGraphicFramePr>
        <p:xfrm>
          <a:off x="-56676" y="2040686"/>
          <a:ext cx="4588308" cy="282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Retângulo 36">
            <a:extLst>
              <a:ext uri="{FF2B5EF4-FFF2-40B4-BE49-F238E27FC236}">
                <a16:creationId xmlns:a16="http://schemas.microsoft.com/office/drawing/2014/main" id="{861C5C3F-CAF7-43E7-864C-AEAF32D04333}"/>
              </a:ext>
            </a:extLst>
          </p:cNvPr>
          <p:cNvSpPr/>
          <p:nvPr/>
        </p:nvSpPr>
        <p:spPr>
          <a:xfrm>
            <a:off x="2816139" y="2219417"/>
            <a:ext cx="1533919" cy="2551023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40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3352587" y="1845761"/>
            <a:ext cx="669431" cy="63022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t>79,5</a:t>
            </a:r>
            <a:endParaRPr lang="pt-BR" sz="24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551508" y="1667783"/>
            <a:ext cx="2408399" cy="2376001"/>
            <a:chOff x="0" y="0"/>
            <a:chExt cx="2237239" cy="2543175"/>
          </a:xfrm>
        </p:grpSpPr>
        <p:pic>
          <p:nvPicPr>
            <p:cNvPr id="53" name="Imagem 52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62" name="Imagem 61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3" name="Gráfico 62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05503792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64" name="Retângulo 63">
            <a:extLst>
              <a:ext uri="{FF2B5EF4-FFF2-40B4-BE49-F238E27FC236}">
                <a16:creationId xmlns:a16="http://schemas.microsoft.com/office/drawing/2014/main" id="{A1EC95F2-6A58-44D9-AAA7-95B6BD61815D}"/>
              </a:ext>
            </a:extLst>
          </p:cNvPr>
          <p:cNvSpPr/>
          <p:nvPr/>
        </p:nvSpPr>
        <p:spPr>
          <a:xfrm>
            <a:off x="6044145" y="4064633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Bom)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Com isso vemos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14,4%.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36,1pp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que melhor avaliou foi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51 a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atingiram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Os menos satisfeitos são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na avaliação classificando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9BDA2DA-283C-4B5E-B244-05C2B7B6088C}"/>
              </a:ext>
            </a:extLst>
          </p:cNvPr>
          <p:cNvSpPr/>
          <p:nvPr/>
        </p:nvSpPr>
        <p:spPr>
          <a:xfrm>
            <a:off x="9090248" y="3365320"/>
            <a:ext cx="2848466" cy="274525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DB6C23DF-8CD6-457C-885C-9E000E26CD5F}"/>
              </a:ext>
            </a:extLst>
          </p:cNvPr>
          <p:cNvSpPr/>
          <p:nvPr/>
        </p:nvSpPr>
        <p:spPr>
          <a:xfrm>
            <a:off x="9090248" y="3639845"/>
            <a:ext cx="2848466" cy="21712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3411377-CCDF-4E75-96B6-1A777145D3DF}"/>
              </a:ext>
            </a:extLst>
          </p:cNvPr>
          <p:cNvSpPr/>
          <p:nvPr/>
        </p:nvSpPr>
        <p:spPr>
          <a:xfrm>
            <a:off x="9090248" y="2288402"/>
            <a:ext cx="2848466" cy="274525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3226"/>
              </p:ext>
            </p:extLst>
          </p:nvPr>
        </p:nvGraphicFramePr>
        <p:xfrm>
          <a:off x="8835086" y="2046766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73,1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A60F7D5-3E9A-4337-BBED-A36CD5AACEB6}"/>
              </a:ext>
            </a:extLst>
          </p:cNvPr>
          <p:cNvGrpSpPr/>
          <p:nvPr/>
        </p:nvGrpSpPr>
        <p:grpSpPr>
          <a:xfrm>
            <a:off x="72571" y="6121006"/>
            <a:ext cx="4024269" cy="637044"/>
            <a:chOff x="157406" y="5740245"/>
            <a:chExt cx="4024269" cy="637044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1A190363-85F9-486D-9227-BED552D1627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Arredondado 81">
              <a:extLst>
                <a:ext uri="{FF2B5EF4-FFF2-40B4-BE49-F238E27FC236}">
                  <a16:creationId xmlns:a16="http://schemas.microsoft.com/office/drawing/2014/main" id="{4684EB03-EDB6-4524-8653-71F0A90B4740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2" name="Retângulo Arredondado 82">
              <a:extLst>
                <a:ext uri="{FF2B5EF4-FFF2-40B4-BE49-F238E27FC236}">
                  <a16:creationId xmlns:a16="http://schemas.microsoft.com/office/drawing/2014/main" id="{9FAC1F5A-1BC4-46EC-836D-3C817DC70866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3" name="Retângulo Arredondado 84">
              <a:extLst>
                <a:ext uri="{FF2B5EF4-FFF2-40B4-BE49-F238E27FC236}">
                  <a16:creationId xmlns:a16="http://schemas.microsoft.com/office/drawing/2014/main" id="{DCE2AAE0-DBE0-4232-B3D9-41709284C52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17ACCD6A-7692-4C34-B1B9-A76D4DCECE65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36E2BF8-E968-46FC-AEE0-0A6BCF4C8331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64FCAA-CD0F-4ACC-BA03-B6E1B8220CC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699A9B0-E9D0-45E6-BC9C-D0C022004F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41902"/>
              </p:ext>
            </p:extLst>
          </p:nvPr>
        </p:nvGraphicFramePr>
        <p:xfrm>
          <a:off x="198489" y="4539799"/>
          <a:ext cx="4968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002075"/>
              </p:ext>
            </p:extLst>
          </p:nvPr>
        </p:nvGraphicFramePr>
        <p:xfrm>
          <a:off x="191979" y="5275897"/>
          <a:ext cx="5166302" cy="666750"/>
        </p:xfrm>
        <a:graphic>
          <a:graphicData uri="http://schemas.openxmlformats.org/drawingml/2006/table">
            <a:tbl>
              <a:tblPr/>
              <a:tblGrid>
                <a:gridCol w="516630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4,06.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5351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8680" y="3461011"/>
            <a:ext cx="638645" cy="638645"/>
          </a:xfrm>
          <a:prstGeom prst="rect">
            <a:avLst/>
          </a:prstGeom>
        </p:spPr>
      </p:pic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911670"/>
              </p:ext>
            </p:extLst>
          </p:nvPr>
        </p:nvGraphicFramePr>
        <p:xfrm>
          <a:off x="0" y="2138487"/>
          <a:ext cx="4509856" cy="278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042B5550-CAAF-42DC-9787-5E48571B1B8D}"/>
              </a:ext>
            </a:extLst>
          </p:cNvPr>
          <p:cNvSpPr/>
          <p:nvPr/>
        </p:nvSpPr>
        <p:spPr>
          <a:xfrm>
            <a:off x="2808038" y="2138487"/>
            <a:ext cx="1577531" cy="2683398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51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255882" y="1740162"/>
            <a:ext cx="688935" cy="649456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81,8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302400" y="1648433"/>
            <a:ext cx="2408399" cy="2376001"/>
            <a:chOff x="0" y="0"/>
            <a:chExt cx="2237239" cy="2543175"/>
          </a:xfrm>
        </p:grpSpPr>
        <p:pic>
          <p:nvPicPr>
            <p:cNvPr id="59" name="Imagem 58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60" name="Imagem 59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1" name="Gráfico 60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76223875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62" name="Retângulo 61">
            <a:extLst>
              <a:ext uri="{FF2B5EF4-FFF2-40B4-BE49-F238E27FC236}">
                <a16:creationId xmlns:a16="http://schemas.microsoft.com/office/drawing/2014/main" id="{4BC2569A-9916-4D71-8877-2B94CEBE485E}"/>
              </a:ext>
            </a:extLst>
          </p:cNvPr>
          <p:cNvSpPr/>
          <p:nvPr/>
        </p:nvSpPr>
        <p:spPr>
          <a:xfrm>
            <a:off x="5740913" y="4174878"/>
            <a:ext cx="6337127" cy="251710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 positivo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o baixíssimo índice de não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(soma das menções negativas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23,0pp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Analisado por gênero,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foi o que melhor avaliou,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83,2%,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são os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menções, atingindo o patamar de máxima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21 a 30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73,1%,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4629A2FD-2BB1-4EF9-BCFD-B090EEE19CEC}"/>
              </a:ext>
            </a:extLst>
          </p:cNvPr>
          <p:cNvSpPr/>
          <p:nvPr/>
        </p:nvSpPr>
        <p:spPr>
          <a:xfrm>
            <a:off x="8835086" y="2318201"/>
            <a:ext cx="2848466" cy="239432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E2FC2FDB-AFFD-40E6-8F21-170E1737A1D9}"/>
              </a:ext>
            </a:extLst>
          </p:cNvPr>
          <p:cNvSpPr/>
          <p:nvPr/>
        </p:nvSpPr>
        <p:spPr>
          <a:xfrm>
            <a:off x="8821834" y="2557633"/>
            <a:ext cx="2848466" cy="239432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A04569C1-BD49-4274-95FB-826D4ADE52BB}"/>
              </a:ext>
            </a:extLst>
          </p:cNvPr>
          <p:cNvSpPr/>
          <p:nvPr/>
        </p:nvSpPr>
        <p:spPr>
          <a:xfrm>
            <a:off x="8821834" y="3343444"/>
            <a:ext cx="2848466" cy="53453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391657"/>
              </p:ext>
            </p:extLst>
          </p:nvPr>
        </p:nvGraphicFramePr>
        <p:xfrm>
          <a:off x="-232755" y="1816284"/>
          <a:ext cx="5053050" cy="258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1243" y="1035403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39427"/>
              </p:ext>
            </p:extLst>
          </p:nvPr>
        </p:nvGraphicFramePr>
        <p:xfrm>
          <a:off x="72571" y="406751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87075"/>
              </p:ext>
            </p:extLst>
          </p:nvPr>
        </p:nvGraphicFramePr>
        <p:xfrm>
          <a:off x="81243" y="4736837"/>
          <a:ext cx="5040000" cy="703972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564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4,10.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34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77406" y="3570105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105346" y="3381315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30" name="Retângulo Arredondado 12">
            <a:extLst>
              <a:ext uri="{FF2B5EF4-FFF2-40B4-BE49-F238E27FC236}">
                <a16:creationId xmlns:a16="http://schemas.microsoft.com/office/drawing/2014/main" id="{8B92175E-70C5-47C5-B605-A84153E22819}"/>
              </a:ext>
            </a:extLst>
          </p:cNvPr>
          <p:cNvSpPr/>
          <p:nvPr/>
        </p:nvSpPr>
        <p:spPr>
          <a:xfrm>
            <a:off x="3946486" y="1614726"/>
            <a:ext cx="870864" cy="5671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73,6</a:t>
            </a:r>
            <a:endParaRPr lang="pt-BR" sz="1800" b="1" dirty="0">
              <a:solidFill>
                <a:schemeClr val="bg1"/>
              </a:solidFill>
            </a:endParaRPr>
          </a:p>
        </p:txBody>
      </p:sp>
      <p:sp>
        <p:nvSpPr>
          <p:cNvPr id="31" name="Retângulo Arredondado 12">
            <a:extLst>
              <a:ext uri="{FF2B5EF4-FFF2-40B4-BE49-F238E27FC236}">
                <a16:creationId xmlns:a16="http://schemas.microsoft.com/office/drawing/2014/main" id="{8E6C72E1-B5A0-4623-B9F2-6BF6AAF2F368}"/>
              </a:ext>
            </a:extLst>
          </p:cNvPr>
          <p:cNvSpPr/>
          <p:nvPr/>
        </p:nvSpPr>
        <p:spPr>
          <a:xfrm>
            <a:off x="452337" y="2051096"/>
            <a:ext cx="870863" cy="5671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45F0ACF-7692-45A9-9494-1F450C776EA7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Negativo 24,8</a:t>
            </a:fld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7D2F5F4-550B-429F-A3E9-5E18CBA131B6}"/>
              </a:ext>
            </a:extLst>
          </p:cNvPr>
          <p:cNvSpPr/>
          <p:nvPr/>
        </p:nvSpPr>
        <p:spPr>
          <a:xfrm>
            <a:off x="81243" y="5408375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a recomendação do plano de saúde,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73,6%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ou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alto viés de baixa de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58,4pp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(Indiferente).</a:t>
            </a:r>
          </a:p>
          <a:p>
            <a:pPr algn="just"/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3,5%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</a:t>
            </a:r>
          </a:p>
          <a:p>
            <a:pPr algn="just"/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ambos os gêneros obtiveram citações positivas menores do que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80,0%,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colocando os atributos em patamar de 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que se destaca são os beneficiários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91,6%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positivas, atribuindo um patamar de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o público que mais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são beneficiários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21 a 40 anos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9,2%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5E9F8F9-62BA-4D24-9402-822D69A27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90637"/>
              </p:ext>
            </p:extLst>
          </p:nvPr>
        </p:nvGraphicFramePr>
        <p:xfrm>
          <a:off x="5620850" y="1385831"/>
          <a:ext cx="6395892" cy="3661566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4259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2C0A7D77-AC1D-4087-89BA-B6B742606D44}"/>
              </a:ext>
            </a:extLst>
          </p:cNvPr>
          <p:cNvSpPr/>
          <p:nvPr/>
        </p:nvSpPr>
        <p:spPr>
          <a:xfrm>
            <a:off x="9882651" y="2991775"/>
            <a:ext cx="2134091" cy="168675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9868" y="5017411"/>
            <a:ext cx="638645" cy="638645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94E548F2-DBF4-4BDE-B087-943760842701}"/>
              </a:ext>
            </a:extLst>
          </p:cNvPr>
          <p:cNvSpPr/>
          <p:nvPr/>
        </p:nvSpPr>
        <p:spPr>
          <a:xfrm>
            <a:off x="9882651" y="4506993"/>
            <a:ext cx="2134091" cy="168675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CEF6A96-87C4-4F70-A566-C01E3C3B6958}"/>
              </a:ext>
            </a:extLst>
          </p:cNvPr>
          <p:cNvSpPr/>
          <p:nvPr/>
        </p:nvSpPr>
        <p:spPr>
          <a:xfrm>
            <a:off x="9882651" y="4869955"/>
            <a:ext cx="2134091" cy="168675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Fala com preenchimento sólido">
            <a:extLst>
              <a:ext uri="{FF2B5EF4-FFF2-40B4-BE49-F238E27FC236}">
                <a16:creationId xmlns:a16="http://schemas.microsoft.com/office/drawing/2014/main" id="{79936D05-6F25-4D03-AE85-04E34A1C7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8472" y="-404694"/>
            <a:ext cx="4322381" cy="432238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96608" y="1135299"/>
            <a:ext cx="11253863" cy="556477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maneira geral, cabe um ponto de atenção ao desempenho do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Saúde São Camilo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referindo-se a aspectos que investigam a satisfação do beneficiário (questões com 5 gradientes), os atributos oscilaram entre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Aft>
                <a:spcPts val="600"/>
              </a:spcAft>
              <a:buClr>
                <a:srgbClr val="0A9185"/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melhor desempenho ocorreu na questão 4, que avalia a atenção em saúde recebida ,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84,1%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classificando em 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Aft>
                <a:spcPts val="600"/>
              </a:spcAft>
              <a:buClr>
                <a:srgbClr val="0A918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menor desempenho ocorreu na questão 5, que se refere a facilidade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de acesso à lista de prestadores de serviços credenciados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63,3%,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classificando em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Não Conformidade.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em todas as questões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está maior se comparado ao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a avaliação do plano 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81,8%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 geral, classificando este atributo dentro da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apresenta apenas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2,6%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insatisfeitos (soma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relação a recomendação do plano, temos um percentual positivo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73,6%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Correlacionando a taxa de recomendação nota-se que ela não acompanha a satisfação geral, a diferença entre elas é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8,2pp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Nesse sentido, realizar ações que melhorem os atributos analisados poderão, inclusive, aumentar o nível de recomendação que os beneficiários fazem do plano de saúde.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72098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99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Imagem 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44FB19A-304A-47AC-AD73-3FC5B0F48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53" b="25880"/>
            <a:stretch/>
          </p:blipFill>
          <p:spPr>
            <a:xfrm>
              <a:off x="2952644" y="4962076"/>
              <a:ext cx="656133" cy="477079"/>
            </a:xfrm>
            <a:prstGeom prst="rect">
              <a:avLst/>
            </a:prstGeom>
          </p:spPr>
        </p:pic>
      </p:grpSp>
      <p:pic>
        <p:nvPicPr>
          <p:cNvPr id="12" name="Picture 2" descr="Portal Corporativo | Página Inicial">
            <a:extLst>
              <a:ext uri="{FF2B5EF4-FFF2-40B4-BE49-F238E27FC236}">
                <a16:creationId xmlns:a16="http://schemas.microsoft.com/office/drawing/2014/main" id="{818476D9-2FD4-4AA3-B23C-DF7F32C2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1" y="847216"/>
            <a:ext cx="33528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66.353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Plano São Camilo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45.781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16/12/2021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08/01/2022 a 11/03/2022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>
            <a:extLst>
              <a:ext uri="{FF2B5EF4-FFF2-40B4-BE49-F238E27FC236}">
                <a16:creationId xmlns:a16="http://schemas.microsoft.com/office/drawing/2014/main" id="{938D1E4C-98BE-4C8E-A161-F4135B7B7858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9FE2F1-2677-4DEE-913B-A507EE43B9B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598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95,0%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3,98%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A242337-D055-4EFA-B4E6-8BCBC93F22FC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Seta: Pentágono 58">
            <a:extLst>
              <a:ext uri="{FF2B5EF4-FFF2-40B4-BE49-F238E27FC236}">
                <a16:creationId xmlns:a16="http://schemas.microsoft.com/office/drawing/2014/main" id="{7B4F5466-7021-4809-8760-AC9DD6D65621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20F131F-1385-470F-83A2-5F7742A55AF9}"/>
              </a:ext>
            </a:extLst>
          </p:cNvPr>
          <p:cNvSpPr/>
          <p:nvPr/>
        </p:nvSpPr>
        <p:spPr>
          <a:xfrm>
            <a:off x="2188220" y="3918617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598</a:t>
            </a:r>
          </a:p>
        </p:txBody>
      </p:sp>
      <p:sp>
        <p:nvSpPr>
          <p:cNvPr id="61" name="Seta: Pentágono 60">
            <a:extLst>
              <a:ext uri="{FF2B5EF4-FFF2-40B4-BE49-F238E27FC236}">
                <a16:creationId xmlns:a16="http://schemas.microsoft.com/office/drawing/2014/main" id="{3DAAA7A3-EFE1-4515-997B-0259EF966872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F00AA6E-DB59-42E6-AB31-612A26FFEF23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</a:t>
            </a:r>
          </a:p>
        </p:txBody>
      </p:sp>
      <p:sp>
        <p:nvSpPr>
          <p:cNvPr id="63" name="Seta: Pentágono 62">
            <a:extLst>
              <a:ext uri="{FF2B5EF4-FFF2-40B4-BE49-F238E27FC236}">
                <a16:creationId xmlns:a16="http://schemas.microsoft.com/office/drawing/2014/main" id="{F927D2C7-4C9D-4096-9752-D13FDFA499EE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7E47FB64-6CE8-4CB2-8BEA-F4B4BA5FC24F}"/>
              </a:ext>
            </a:extLst>
          </p:cNvPr>
          <p:cNvSpPr/>
          <p:nvPr/>
        </p:nvSpPr>
        <p:spPr>
          <a:xfrm>
            <a:off x="2211536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33</a:t>
            </a:r>
          </a:p>
        </p:txBody>
      </p:sp>
      <p:sp>
        <p:nvSpPr>
          <p:cNvPr id="65" name="Seta: Pentágono 64">
            <a:extLst>
              <a:ext uri="{FF2B5EF4-FFF2-40B4-BE49-F238E27FC236}">
                <a16:creationId xmlns:a16="http://schemas.microsoft.com/office/drawing/2014/main" id="{14D85E78-0059-4D40-98CB-555FEBC23F6B}"/>
              </a:ext>
            </a:extLst>
          </p:cNvPr>
          <p:cNvSpPr/>
          <p:nvPr/>
        </p:nvSpPr>
        <p:spPr>
          <a:xfrm>
            <a:off x="2849155" y="5274807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B0C06BF7-5D05-49E1-AF92-279C00DEDA76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46</a:t>
            </a:r>
          </a:p>
        </p:txBody>
      </p:sp>
      <p:sp>
        <p:nvSpPr>
          <p:cNvPr id="67" name="Seta: Pentágono 66">
            <a:extLst>
              <a:ext uri="{FF2B5EF4-FFF2-40B4-BE49-F238E27FC236}">
                <a16:creationId xmlns:a16="http://schemas.microsoft.com/office/drawing/2014/main" id="{D5437581-8879-405E-B100-5ED31484A8F6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DA389ECD-C247-4B4E-9446-5B52DA21120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41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F747E053-A5F6-4EBC-9273-BABF7332C5F5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81,4%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6F5C958C-0B18-42BE-9E51-F32B326F87FC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2,3%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59A0DB8-9C52-4926-8C6B-F941A42AA7A3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4,5%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826809D-8C7F-4968-9A2F-DFDA646783EC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6,3%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F67DA65B-4BD3-4777-86E7-1B8632DE120A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5,6%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B9ABF069-3398-4C5F-8FCC-2F4617B8D020}"/>
              </a:ext>
            </a:extLst>
          </p:cNvPr>
          <p:cNvSpPr/>
          <p:nvPr/>
        </p:nvSpPr>
        <p:spPr>
          <a:xfrm>
            <a:off x="2197745" y="4351917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17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9D1AFCB4-5699-4DDA-9A59-43ADA8AB95A4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81,4%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Ligações:735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6" name="Gráfico 75" descr="Microfone de rádio com preenchimento sólido">
            <a:extLst>
              <a:ext uri="{FF2B5EF4-FFF2-40B4-BE49-F238E27FC236}">
                <a16:creationId xmlns:a16="http://schemas.microsoft.com/office/drawing/2014/main" id="{1470810F-D093-4C7F-8690-25A2D34E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77" name="Gráfico 76" descr="Sinal de polegar para cima com preenchimento sólido">
            <a:extLst>
              <a:ext uri="{FF2B5EF4-FFF2-40B4-BE49-F238E27FC236}">
                <a16:creationId xmlns:a16="http://schemas.microsoft.com/office/drawing/2014/main" id="{1E4A8650-283D-43B0-B6E7-26FA242D5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78" name="Gráfico 77" descr="Engrenagens estrutura de tópicos">
            <a:extLst>
              <a:ext uri="{FF2B5EF4-FFF2-40B4-BE49-F238E27FC236}">
                <a16:creationId xmlns:a16="http://schemas.microsoft.com/office/drawing/2014/main" id="{349DE21F-F7AC-400C-9369-F40DFE9F1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F0F289A3-6080-4F07-B683-B56AA059D9B3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38001"/>
              </p:ext>
            </p:extLst>
          </p:nvPr>
        </p:nvGraphicFramePr>
        <p:xfrm>
          <a:off x="1624282" y="1460543"/>
          <a:ext cx="7920000" cy="4109648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05245"/>
              </p:ext>
            </p:extLst>
          </p:nvPr>
        </p:nvGraphicFramePr>
        <p:xfrm>
          <a:off x="664473" y="1737205"/>
          <a:ext cx="10690064" cy="4277502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81149"/>
              </p:ext>
            </p:extLst>
          </p:nvPr>
        </p:nvGraphicFramePr>
        <p:xfrm>
          <a:off x="663266" y="3518448"/>
          <a:ext cx="10865464" cy="2500293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684507111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72670"/>
              </p:ext>
            </p:extLst>
          </p:nvPr>
        </p:nvGraphicFramePr>
        <p:xfrm>
          <a:off x="663266" y="1835335"/>
          <a:ext cx="10865465" cy="128383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93023423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14834"/>
              </p:ext>
            </p:extLst>
          </p:nvPr>
        </p:nvGraphicFramePr>
        <p:xfrm>
          <a:off x="664473" y="4157897"/>
          <a:ext cx="11007602" cy="2389036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4907547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13122"/>
              </p:ext>
            </p:extLst>
          </p:nvPr>
        </p:nvGraphicFramePr>
        <p:xfrm>
          <a:off x="664473" y="1694336"/>
          <a:ext cx="11007602" cy="2334345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84405363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5910</Words>
  <Application>Microsoft Office PowerPoint</Application>
  <PresentationFormat>Widescreen</PresentationFormat>
  <Paragraphs>1511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Myriad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Instituto IBRC</cp:lastModifiedBy>
  <cp:revision>335</cp:revision>
  <dcterms:created xsi:type="dcterms:W3CDTF">2021-03-17T23:00:47Z</dcterms:created>
  <dcterms:modified xsi:type="dcterms:W3CDTF">2022-03-31T03:06:49Z</dcterms:modified>
</cp:coreProperties>
</file>